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1" r:id="rId2"/>
    <p:sldId id="291" r:id="rId3"/>
    <p:sldId id="347" r:id="rId4"/>
    <p:sldId id="348" r:id="rId5"/>
    <p:sldId id="349" r:id="rId6"/>
    <p:sldId id="330" r:id="rId7"/>
    <p:sldId id="341" r:id="rId8"/>
    <p:sldId id="335" r:id="rId9"/>
    <p:sldId id="350" r:id="rId10"/>
    <p:sldId id="351" r:id="rId11"/>
    <p:sldId id="342" r:id="rId12"/>
    <p:sldId id="343" r:id="rId13"/>
    <p:sldId id="268" r:id="rId14"/>
    <p:sldId id="288" r:id="rId15"/>
    <p:sldId id="289" r:id="rId16"/>
    <p:sldId id="290" r:id="rId17"/>
    <p:sldId id="344" r:id="rId18"/>
    <p:sldId id="345" r:id="rId19"/>
    <p:sldId id="346"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EA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93" autoAdjust="0"/>
    <p:restoredTop sz="94168"/>
  </p:normalViewPr>
  <p:slideViewPr>
    <p:cSldViewPr snapToGrid="0" snapToObjects="1">
      <p:cViewPr varScale="1">
        <p:scale>
          <a:sx n="87" d="100"/>
          <a:sy n="87" d="100"/>
        </p:scale>
        <p:origin x="31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AA LEFT HEADER">
    <p:spTree>
      <p:nvGrpSpPr>
        <p:cNvPr id="1" name=""/>
        <p:cNvGrpSpPr/>
        <p:nvPr/>
      </p:nvGrpSpPr>
      <p:grpSpPr>
        <a:xfrm>
          <a:off x="0" y="0"/>
          <a:ext cx="0" cy="0"/>
          <a:chOff x="0" y="0"/>
          <a:chExt cx="0" cy="0"/>
        </a:xfrm>
      </p:grpSpPr>
      <p:pic>
        <p:nvPicPr>
          <p:cNvPr id="25" name="Walsworth Yearbooks logo white 3-11-19.png" descr="Walsworth Yearbooks logo white 3-11-19.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1634" y="6366964"/>
            <a:ext cx="3675700" cy="501233"/>
          </a:xfrm>
          <a:prstGeom prst="rect">
            <a:avLst/>
          </a:prstGeom>
          <a:ln w="12700">
            <a:miter lim="400000"/>
          </a:ln>
        </p:spPr>
      </p:pic>
      <p:pic>
        <p:nvPicPr>
          <p:cNvPr id="5" name="Image" descr="Image">
            <a:extLst>
              <a:ext uri="{FF2B5EF4-FFF2-40B4-BE49-F238E27FC236}">
                <a16:creationId xmlns:a16="http://schemas.microsoft.com/office/drawing/2014/main" id="{9D844E4C-29BB-7841-9D34-EEFBD21446FD}"/>
              </a:ext>
            </a:extLst>
          </p:cNvPr>
          <p:cNvPicPr>
            <a:picLocks noChangeAspect="1"/>
          </p:cNvPicPr>
          <p:nvPr userDrawn="1"/>
        </p:nvPicPr>
        <p:blipFill rotWithShape="1">
          <a:blip r:embed="rId3"/>
          <a:srcRect l="1328" r="1623"/>
          <a:stretch/>
        </p:blipFill>
        <p:spPr>
          <a:xfrm>
            <a:off x="0" y="0"/>
            <a:ext cx="12174072" cy="721722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ALL BLANK">
    <p:spTree>
      <p:nvGrpSpPr>
        <p:cNvPr id="1" name=""/>
        <p:cNvGrpSpPr/>
        <p:nvPr/>
      </p:nvGrpSpPr>
      <p:grpSpPr>
        <a:xfrm>
          <a:off x="0" y="0"/>
          <a:ext cx="0" cy="0"/>
          <a:chOff x="0" y="0"/>
          <a:chExt cx="0" cy="0"/>
        </a:xfrm>
      </p:grpSpPr>
      <p:pic>
        <p:nvPicPr>
          <p:cNvPr id="25" name="Walsworth Yearbooks logo white 3-11-19.png" descr="Walsworth Yearbooks logo white 3-11-19.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1634" y="6366964"/>
            <a:ext cx="3675700" cy="501233"/>
          </a:xfrm>
          <a:prstGeom prst="rect">
            <a:avLst/>
          </a:prstGeom>
          <a:ln w="12700">
            <a:miter lim="400000"/>
          </a:ln>
        </p:spPr>
      </p:pic>
    </p:spTree>
    <p:extLst>
      <p:ext uri="{BB962C8B-B14F-4D97-AF65-F5344CB8AC3E}">
        <p14:creationId xmlns:p14="http://schemas.microsoft.com/office/powerpoint/2010/main" val="11461167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OGO BAR - WW logo">
    <p:spTree>
      <p:nvGrpSpPr>
        <p:cNvPr id="1" name=""/>
        <p:cNvGrpSpPr/>
        <p:nvPr/>
      </p:nvGrpSpPr>
      <p:grpSpPr>
        <a:xfrm>
          <a:off x="0" y="0"/>
          <a:ext cx="0" cy="0"/>
          <a:chOff x="0" y="0"/>
          <a:chExt cx="0" cy="0"/>
        </a:xfrm>
      </p:grpSpPr>
      <p:pic>
        <p:nvPicPr>
          <p:cNvPr id="7" name="Walsworth Yearbooks logo white 3-11-19.png" descr="Walsworth Yearbooks logo white 3-11-19.png">
            <a:extLst>
              <a:ext uri="{FF2B5EF4-FFF2-40B4-BE49-F238E27FC236}">
                <a16:creationId xmlns:a16="http://schemas.microsoft.com/office/drawing/2014/main" id="{4C5AE6E9-4B88-3349-9E19-1D56691408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56208" y="12908040"/>
            <a:ext cx="5356861" cy="730483"/>
          </a:xfrm>
          <a:prstGeom prst="rect">
            <a:avLst/>
          </a:prstGeom>
          <a:ln w="12700">
            <a:miter lim="400000"/>
          </a:ln>
        </p:spPr>
      </p:pic>
      <p:pic>
        <p:nvPicPr>
          <p:cNvPr id="9" name="Walsworth Yearbooks logo white 3-11-19.png" descr="Walsworth Yearbooks logo white 3-11-19.png">
            <a:extLst>
              <a:ext uri="{FF2B5EF4-FFF2-40B4-BE49-F238E27FC236}">
                <a16:creationId xmlns:a16="http://schemas.microsoft.com/office/drawing/2014/main" id="{0E452926-9BE9-A14D-BBF1-21DB0A9DE7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908608" y="13060440"/>
            <a:ext cx="5356861" cy="730483"/>
          </a:xfrm>
          <a:prstGeom prst="rect">
            <a:avLst/>
          </a:prstGeom>
          <a:ln w="12700">
            <a:miter lim="400000"/>
          </a:ln>
        </p:spPr>
      </p:pic>
      <p:grpSp>
        <p:nvGrpSpPr>
          <p:cNvPr id="11" name="Group 10">
            <a:extLst>
              <a:ext uri="{FF2B5EF4-FFF2-40B4-BE49-F238E27FC236}">
                <a16:creationId xmlns:a16="http://schemas.microsoft.com/office/drawing/2014/main" id="{FA7DE663-3783-41D0-9F7C-2591ADD29005}"/>
              </a:ext>
            </a:extLst>
          </p:cNvPr>
          <p:cNvGrpSpPr/>
          <p:nvPr userDrawn="1"/>
        </p:nvGrpSpPr>
        <p:grpSpPr>
          <a:xfrm>
            <a:off x="-34565" y="6434308"/>
            <a:ext cx="12261130" cy="435070"/>
            <a:chOff x="-34565" y="6425164"/>
            <a:chExt cx="12261130" cy="435070"/>
          </a:xfrm>
        </p:grpSpPr>
        <p:pic>
          <p:nvPicPr>
            <p:cNvPr id="12" name="PCRD WKSP v2.jpg" descr="PCRD WKSP v2.jpg">
              <a:extLst>
                <a:ext uri="{FF2B5EF4-FFF2-40B4-BE49-F238E27FC236}">
                  <a16:creationId xmlns:a16="http://schemas.microsoft.com/office/drawing/2014/main" id="{2E9F9D55-0E04-4B0F-AFAB-D54088770C13}"/>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C60A6473-CE71-41E1-830F-AC9B7A7A967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LOGO BAR - AA + WW 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853A7EE-46B0-4729-B4DA-07C57058EED7}"/>
              </a:ext>
            </a:extLst>
          </p:cNvPr>
          <p:cNvGrpSpPr/>
          <p:nvPr userDrawn="1"/>
        </p:nvGrpSpPr>
        <p:grpSpPr>
          <a:xfrm>
            <a:off x="-34565" y="6434129"/>
            <a:ext cx="12261130" cy="435070"/>
            <a:chOff x="-34565" y="6425164"/>
            <a:chExt cx="12261130" cy="435070"/>
          </a:xfrm>
        </p:grpSpPr>
        <p:pic>
          <p:nvPicPr>
            <p:cNvPr id="8" name="PCRD WKSP v2.jpg" descr="PCRD WKSP v2.jpg">
              <a:extLst>
                <a:ext uri="{FF2B5EF4-FFF2-40B4-BE49-F238E27FC236}">
                  <a16:creationId xmlns:a16="http://schemas.microsoft.com/office/drawing/2014/main" id="{72288B2D-A6AB-41B5-92D3-01ACF1E1403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9" name="Walsworth Yearbooks logo white 3-11-19.png" descr="Walsworth Yearbooks logo white 3-11-19.png">
              <a:extLst>
                <a:ext uri="{FF2B5EF4-FFF2-40B4-BE49-F238E27FC236}">
                  <a16:creationId xmlns:a16="http://schemas.microsoft.com/office/drawing/2014/main" id="{2DB3700C-B8C3-403A-870D-F82AF594DAF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5700430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 BAR - AA + Title + Outline">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98690C6C-E65A-6C4B-9AA2-5FADD18100BA}"/>
              </a:ext>
            </a:extLst>
          </p:cNvPr>
          <p:cNvSpPr txBox="1">
            <a:spLocks noGrp="1"/>
          </p:cNvSpPr>
          <p:nvPr>
            <p:ph type="title"/>
          </p:nvPr>
        </p:nvSpPr>
        <p:spPr>
          <a:xfrm>
            <a:off x="838200" y="365125"/>
            <a:ext cx="10515600" cy="1325563"/>
          </a:xfrm>
          <a:prstGeom prst="rect">
            <a:avLst/>
          </a:prstGeom>
        </p:spPr>
        <p:txBody>
          <a:bodyPr/>
          <a:lstStyle>
            <a:lvl1pPr>
              <a:defRPr b="1" i="0">
                <a:solidFill>
                  <a:schemeClr val="accent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sym typeface="Helvetica Neue Medium"/>
              </a:defRPr>
            </a:lvl1pPr>
          </a:lstStyle>
          <a:p>
            <a:r>
              <a:rPr dirty="0"/>
              <a:t>Title Text</a:t>
            </a:r>
          </a:p>
        </p:txBody>
      </p:sp>
      <p:sp>
        <p:nvSpPr>
          <p:cNvPr id="7" name="Body Level One…">
            <a:extLst>
              <a:ext uri="{FF2B5EF4-FFF2-40B4-BE49-F238E27FC236}">
                <a16:creationId xmlns:a16="http://schemas.microsoft.com/office/drawing/2014/main" id="{8E83BD53-15C4-6A43-BFEA-EADB4BC262D8}"/>
              </a:ext>
            </a:extLst>
          </p:cNvPr>
          <p:cNvSpPr txBox="1">
            <a:spLocks noGrp="1"/>
          </p:cNvSpPr>
          <p:nvPr>
            <p:ph type="body" idx="1"/>
          </p:nvPr>
        </p:nvSpPr>
        <p:spPr>
          <a:xfrm>
            <a:off x="838200" y="1825625"/>
            <a:ext cx="10515600" cy="4351338"/>
          </a:xfrm>
          <a:prstGeom prst="rect">
            <a:avLst/>
          </a:prstGeom>
        </p:spPr>
        <p:txBody>
          <a:bodyPr/>
          <a:lstStyle>
            <a:lvl1pPr>
              <a:defRPr>
                <a:solidFill>
                  <a:schemeClr val="accent1"/>
                </a:solidFill>
                <a:latin typeface="Helvetica Neue"/>
                <a:ea typeface="Helvetica Neue"/>
                <a:cs typeface="Helvetica Neue"/>
                <a:sym typeface="Helvetica Neue"/>
              </a:defRPr>
            </a:lvl1pPr>
            <a:lvl2pPr>
              <a:defRPr>
                <a:solidFill>
                  <a:schemeClr val="accent1"/>
                </a:solidFill>
                <a:latin typeface="Helvetica Neue"/>
                <a:ea typeface="Helvetica Neue"/>
                <a:cs typeface="Helvetica Neue"/>
                <a:sym typeface="Helvetica Neue"/>
              </a:defRPr>
            </a:lvl2pPr>
            <a:lvl3pPr>
              <a:defRPr>
                <a:solidFill>
                  <a:schemeClr val="accent1"/>
                </a:solidFill>
                <a:latin typeface="Helvetica Neue"/>
                <a:ea typeface="Helvetica Neue"/>
                <a:cs typeface="Helvetica Neue"/>
                <a:sym typeface="Helvetica Neue"/>
              </a:defRPr>
            </a:lvl3pPr>
            <a:lvl4pPr>
              <a:defRPr>
                <a:solidFill>
                  <a:schemeClr val="accent1"/>
                </a:solidFill>
                <a:latin typeface="Helvetica Neue"/>
                <a:ea typeface="Helvetica Neue"/>
                <a:cs typeface="Helvetica Neue"/>
                <a:sym typeface="Helvetica Neue"/>
              </a:defRPr>
            </a:lvl4pPr>
            <a:lvl5pPr>
              <a:defRPr>
                <a:solidFill>
                  <a:schemeClr val="accent1"/>
                </a:solidFill>
                <a:latin typeface="Helvetica Neue"/>
                <a:ea typeface="Helvetica Neue"/>
                <a:cs typeface="Helvetica Neue"/>
                <a:sym typeface="Helvetica Neu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8" name="Group 7">
            <a:extLst>
              <a:ext uri="{FF2B5EF4-FFF2-40B4-BE49-F238E27FC236}">
                <a16:creationId xmlns:a16="http://schemas.microsoft.com/office/drawing/2014/main" id="{F1081C62-D781-4FAA-816A-E14D0F965223}"/>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CD9F6BD7-9426-44F6-807A-36E27D385D9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632A08C7-E5D9-4435-A39C-5F695259253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192842930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GO BAR - AA + Left Title + Outline">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DB5646BB-2E44-8B4F-B45E-6A8A94EED48B}"/>
              </a:ext>
            </a:extLst>
          </p:cNvPr>
          <p:cNvSpPr txBox="1">
            <a:spLocks noGrp="1"/>
          </p:cNvSpPr>
          <p:nvPr>
            <p:ph type="title"/>
          </p:nvPr>
        </p:nvSpPr>
        <p:spPr>
          <a:xfrm>
            <a:off x="831850" y="60551"/>
            <a:ext cx="10515600" cy="2852737"/>
          </a:xfrm>
          <a:prstGeom prst="rect">
            <a:avLst/>
          </a:prstGeom>
        </p:spPr>
        <p:txBody>
          <a:bodyPr anchor="b"/>
          <a:lstStyle>
            <a:lvl1pPr>
              <a:defRPr sz="6000">
                <a:solidFill>
                  <a:schemeClr val="accent1"/>
                </a:solidFill>
              </a:defRPr>
            </a:lvl1pPr>
          </a:lstStyle>
          <a:p>
            <a:r>
              <a:rPr dirty="0"/>
              <a:t>Title Text</a:t>
            </a:r>
          </a:p>
        </p:txBody>
      </p:sp>
      <p:sp>
        <p:nvSpPr>
          <p:cNvPr id="8" name="Body Level One…">
            <a:extLst>
              <a:ext uri="{FF2B5EF4-FFF2-40B4-BE49-F238E27FC236}">
                <a16:creationId xmlns:a16="http://schemas.microsoft.com/office/drawing/2014/main" id="{F1F59A70-B38F-B84D-9C08-8F766B5E3F44}"/>
              </a:ext>
            </a:extLst>
          </p:cNvPr>
          <p:cNvSpPr txBox="1">
            <a:spLocks noGrp="1"/>
          </p:cNvSpPr>
          <p:nvPr>
            <p:ph type="body" sz="quarter" idx="1"/>
          </p:nvPr>
        </p:nvSpPr>
        <p:spPr>
          <a:xfrm>
            <a:off x="831850" y="3201530"/>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9" name="Group 8">
            <a:extLst>
              <a:ext uri="{FF2B5EF4-FFF2-40B4-BE49-F238E27FC236}">
                <a16:creationId xmlns:a16="http://schemas.microsoft.com/office/drawing/2014/main" id="{31F755C0-294B-4E66-9064-090E1524331E}"/>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ADAFF40C-E9E7-4F8E-8BAF-AAF10D3363B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6D68525E-9BEE-405C-8DD2-CB9420A30B2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6200694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GO BAR - AA + Outline right">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C1AF8B87-97D2-A446-AAB9-C98741ED56A6}"/>
              </a:ext>
            </a:extLst>
          </p:cNvPr>
          <p:cNvSpPr txBox="1">
            <a:spLocks noGrp="1"/>
          </p:cNvSpPr>
          <p:nvPr>
            <p:ph type="title"/>
          </p:nvPr>
        </p:nvSpPr>
        <p:spPr>
          <a:xfrm>
            <a:off x="839787" y="457200"/>
            <a:ext cx="3932239" cy="1600200"/>
          </a:xfrm>
          <a:prstGeom prst="rect">
            <a:avLst/>
          </a:prstGeom>
        </p:spPr>
        <p:txBody>
          <a:bodyPr anchor="b"/>
          <a:lstStyle>
            <a:lvl1pPr>
              <a:defRPr sz="3600">
                <a:solidFill>
                  <a:schemeClr val="accent1"/>
                </a:solidFill>
              </a:defRPr>
            </a:lvl1pPr>
          </a:lstStyle>
          <a:p>
            <a:r>
              <a:rPr dirty="0"/>
              <a:t>Title Text</a:t>
            </a:r>
          </a:p>
        </p:txBody>
      </p:sp>
      <p:sp>
        <p:nvSpPr>
          <p:cNvPr id="10" name="Body Level One…">
            <a:extLst>
              <a:ext uri="{FF2B5EF4-FFF2-40B4-BE49-F238E27FC236}">
                <a16:creationId xmlns:a16="http://schemas.microsoft.com/office/drawing/2014/main" id="{1DAF1A05-AB02-4E46-88C9-813F72EDB42F}"/>
              </a:ext>
            </a:extLst>
          </p:cNvPr>
          <p:cNvSpPr txBox="1">
            <a:spLocks noGrp="1"/>
          </p:cNvSpPr>
          <p:nvPr>
            <p:ph type="body" sz="half" idx="1"/>
          </p:nvPr>
        </p:nvSpPr>
        <p:spPr>
          <a:xfrm>
            <a:off x="5183187" y="987425"/>
            <a:ext cx="6172201" cy="4873625"/>
          </a:xfrm>
          <a:prstGeom prst="rect">
            <a:avLst/>
          </a:prstGeom>
        </p:spPr>
        <p:txBody>
          <a:bodyPr/>
          <a:lstStyle>
            <a:lvl1pPr>
              <a:defRPr sz="3200">
                <a:solidFill>
                  <a:schemeClr val="accent1"/>
                </a:solidFill>
              </a:defRPr>
            </a:lvl1pPr>
            <a:lvl2pPr marL="718457" indent="-261257">
              <a:defRPr sz="3200">
                <a:solidFill>
                  <a:schemeClr val="accent1"/>
                </a:solidFill>
              </a:defRPr>
            </a:lvl2pPr>
            <a:lvl3pPr marL="1219200" indent="-304800">
              <a:defRPr sz="3200">
                <a:solidFill>
                  <a:schemeClr val="accent1"/>
                </a:solidFill>
              </a:defRPr>
            </a:lvl3pPr>
            <a:lvl4pPr marL="1737360" indent="-365760">
              <a:defRPr sz="3200">
                <a:solidFill>
                  <a:schemeClr val="accent1"/>
                </a:solidFill>
              </a:defRPr>
            </a:lvl4pPr>
            <a:lvl5pPr marL="2194560" indent="-365760">
              <a:defRPr sz="3200">
                <a:solidFill>
                  <a:schemeClr val="accent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3">
            <a:extLst>
              <a:ext uri="{FF2B5EF4-FFF2-40B4-BE49-F238E27FC236}">
                <a16:creationId xmlns:a16="http://schemas.microsoft.com/office/drawing/2014/main" id="{F1050F0B-D37C-D84D-B92B-74E61DFA39A0}"/>
              </a:ext>
            </a:extLst>
          </p:cNvPr>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grpSp>
        <p:nvGrpSpPr>
          <p:cNvPr id="8" name="Group 7">
            <a:extLst>
              <a:ext uri="{FF2B5EF4-FFF2-40B4-BE49-F238E27FC236}">
                <a16:creationId xmlns:a16="http://schemas.microsoft.com/office/drawing/2014/main" id="{79FD9B5B-90CA-4184-9579-D18C02C1C407}"/>
              </a:ext>
            </a:extLst>
          </p:cNvPr>
          <p:cNvGrpSpPr/>
          <p:nvPr userDrawn="1"/>
        </p:nvGrpSpPr>
        <p:grpSpPr>
          <a:xfrm>
            <a:off x="-34565" y="6434129"/>
            <a:ext cx="12261130" cy="435070"/>
            <a:chOff x="-34565" y="6425164"/>
            <a:chExt cx="12261130" cy="435070"/>
          </a:xfrm>
        </p:grpSpPr>
        <p:pic>
          <p:nvPicPr>
            <p:cNvPr id="12" name="PCRD WKSP v2.jpg" descr="PCRD WKSP v2.jpg">
              <a:extLst>
                <a:ext uri="{FF2B5EF4-FFF2-40B4-BE49-F238E27FC236}">
                  <a16:creationId xmlns:a16="http://schemas.microsoft.com/office/drawing/2014/main" id="{6DE8F130-46C6-437D-92AD-B631A8DBBAC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48333912-73D2-4AA0-BF7A-34CFCFB487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9526180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ALL BLANK">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C1AF8B87-97D2-A446-AAB9-C98741ED56A6}"/>
              </a:ext>
            </a:extLst>
          </p:cNvPr>
          <p:cNvSpPr txBox="1">
            <a:spLocks noGrp="1"/>
          </p:cNvSpPr>
          <p:nvPr>
            <p:ph type="title"/>
          </p:nvPr>
        </p:nvSpPr>
        <p:spPr>
          <a:xfrm>
            <a:off x="839787" y="457200"/>
            <a:ext cx="3932239" cy="1600200"/>
          </a:xfrm>
          <a:prstGeom prst="rect">
            <a:avLst/>
          </a:prstGeom>
        </p:spPr>
        <p:txBody>
          <a:bodyPr anchor="b"/>
          <a:lstStyle>
            <a:lvl1pPr>
              <a:defRPr sz="3600">
                <a:solidFill>
                  <a:schemeClr val="accent1"/>
                </a:solidFill>
              </a:defRPr>
            </a:lvl1pPr>
          </a:lstStyle>
          <a:p>
            <a:r>
              <a:rPr dirty="0"/>
              <a:t>Title Text</a:t>
            </a:r>
          </a:p>
        </p:txBody>
      </p:sp>
      <p:sp>
        <p:nvSpPr>
          <p:cNvPr id="10" name="Body Level One…">
            <a:extLst>
              <a:ext uri="{FF2B5EF4-FFF2-40B4-BE49-F238E27FC236}">
                <a16:creationId xmlns:a16="http://schemas.microsoft.com/office/drawing/2014/main" id="{1DAF1A05-AB02-4E46-88C9-813F72EDB42F}"/>
              </a:ext>
            </a:extLst>
          </p:cNvPr>
          <p:cNvSpPr txBox="1">
            <a:spLocks noGrp="1"/>
          </p:cNvSpPr>
          <p:nvPr>
            <p:ph type="body" sz="half" idx="1"/>
          </p:nvPr>
        </p:nvSpPr>
        <p:spPr>
          <a:xfrm>
            <a:off x="5183187" y="987425"/>
            <a:ext cx="6172201" cy="4873625"/>
          </a:xfrm>
          <a:prstGeom prst="rect">
            <a:avLst/>
          </a:prstGeom>
        </p:spPr>
        <p:txBody>
          <a:bodyPr/>
          <a:lstStyle>
            <a:lvl1pPr>
              <a:defRPr sz="3200">
                <a:solidFill>
                  <a:schemeClr val="tx1"/>
                </a:solidFill>
              </a:defRPr>
            </a:lvl1pPr>
            <a:lvl2pPr marL="718457" indent="-261257">
              <a:defRPr sz="3200">
                <a:solidFill>
                  <a:schemeClr val="tx1"/>
                </a:solidFill>
              </a:defRPr>
            </a:lvl2pPr>
            <a:lvl3pPr marL="1219200" indent="-304800">
              <a:defRPr sz="3200">
                <a:solidFill>
                  <a:schemeClr val="tx1"/>
                </a:solidFill>
              </a:defRPr>
            </a:lvl3pPr>
            <a:lvl4pPr marL="1737360" indent="-365760">
              <a:defRPr sz="3200">
                <a:solidFill>
                  <a:schemeClr val="tx1"/>
                </a:solidFill>
              </a:defRPr>
            </a:lvl4pPr>
            <a:lvl5pPr marL="2194560" indent="-365760">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3">
            <a:extLst>
              <a:ext uri="{FF2B5EF4-FFF2-40B4-BE49-F238E27FC236}">
                <a16:creationId xmlns:a16="http://schemas.microsoft.com/office/drawing/2014/main" id="{F1050F0B-D37C-D84D-B92B-74E61DFA39A0}"/>
              </a:ext>
            </a:extLst>
          </p:cNvPr>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grpSp>
        <p:nvGrpSpPr>
          <p:cNvPr id="8" name="Group 7">
            <a:extLst>
              <a:ext uri="{FF2B5EF4-FFF2-40B4-BE49-F238E27FC236}">
                <a16:creationId xmlns:a16="http://schemas.microsoft.com/office/drawing/2014/main" id="{1945D370-8DCD-4592-BDA5-E33A53D94866}"/>
              </a:ext>
            </a:extLst>
          </p:cNvPr>
          <p:cNvGrpSpPr/>
          <p:nvPr userDrawn="1"/>
        </p:nvGrpSpPr>
        <p:grpSpPr>
          <a:xfrm>
            <a:off x="-34565" y="6434129"/>
            <a:ext cx="12261130" cy="435070"/>
            <a:chOff x="-34565" y="6425164"/>
            <a:chExt cx="12261130" cy="435070"/>
          </a:xfrm>
        </p:grpSpPr>
        <p:pic>
          <p:nvPicPr>
            <p:cNvPr id="12" name="PCRD WKSP v2.jpg" descr="PCRD WKSP v2.jpg">
              <a:extLst>
                <a:ext uri="{FF2B5EF4-FFF2-40B4-BE49-F238E27FC236}">
                  <a16:creationId xmlns:a16="http://schemas.microsoft.com/office/drawing/2014/main" id="{2AD95D9E-C22F-4175-A674-937181B51DB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F129FE9C-15AC-4BD6-86F1-52D641B27D5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359765129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AR - AA + Photo Right">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EDFE54DF-CF34-F541-A025-0259AF2B0BC7}"/>
              </a:ext>
            </a:extLst>
          </p:cNvPr>
          <p:cNvSpPr txBox="1">
            <a:spLocks noGrp="1"/>
          </p:cNvSpPr>
          <p:nvPr>
            <p:ph type="title"/>
          </p:nvPr>
        </p:nvSpPr>
        <p:spPr>
          <a:xfrm>
            <a:off x="839787" y="457200"/>
            <a:ext cx="3932239" cy="1600200"/>
          </a:xfrm>
          <a:prstGeom prst="rect">
            <a:avLst/>
          </a:prstGeom>
        </p:spPr>
        <p:txBody>
          <a:bodyPr anchor="b"/>
          <a:lstStyle>
            <a:lvl1pPr>
              <a:defRPr sz="3200">
                <a:solidFill>
                  <a:schemeClr val="accent1"/>
                </a:solidFill>
              </a:defRPr>
            </a:lvl1pPr>
          </a:lstStyle>
          <a:p>
            <a:r>
              <a:rPr dirty="0"/>
              <a:t>Title Text</a:t>
            </a:r>
          </a:p>
        </p:txBody>
      </p:sp>
      <p:sp>
        <p:nvSpPr>
          <p:cNvPr id="8" name="Picture Placeholder 2">
            <a:extLst>
              <a:ext uri="{FF2B5EF4-FFF2-40B4-BE49-F238E27FC236}">
                <a16:creationId xmlns:a16="http://schemas.microsoft.com/office/drawing/2014/main" id="{86BE87B2-1FF8-E145-8476-CF2781F39605}"/>
              </a:ext>
            </a:extLst>
          </p:cNvPr>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 name="Body Level One…">
            <a:extLst>
              <a:ext uri="{FF2B5EF4-FFF2-40B4-BE49-F238E27FC236}">
                <a16:creationId xmlns:a16="http://schemas.microsoft.com/office/drawing/2014/main" id="{4E8B62C0-875B-CE44-9127-29AB2798EB24}"/>
              </a:ext>
            </a:extLst>
          </p:cNvPr>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solidFill>
                  <a:schemeClr val="accent1"/>
                </a:solidFill>
              </a:defRPr>
            </a:lvl1pPr>
            <a:lvl2pPr marL="0" indent="457200">
              <a:buSzTx/>
              <a:buFontTx/>
              <a:buNone/>
              <a:defRPr sz="1600">
                <a:solidFill>
                  <a:schemeClr val="accent1"/>
                </a:solidFill>
              </a:defRPr>
            </a:lvl2pPr>
            <a:lvl3pPr marL="0" indent="914400">
              <a:buSzTx/>
              <a:buFontTx/>
              <a:buNone/>
              <a:defRPr sz="1600">
                <a:solidFill>
                  <a:schemeClr val="accent1"/>
                </a:solidFill>
              </a:defRPr>
            </a:lvl3pPr>
            <a:lvl4pPr marL="0" indent="1371600">
              <a:buSzTx/>
              <a:buFontTx/>
              <a:buNone/>
              <a:defRPr sz="1600">
                <a:solidFill>
                  <a:schemeClr val="accent1"/>
                </a:solidFill>
              </a:defRPr>
            </a:lvl4pPr>
            <a:lvl5pPr marL="0" indent="1828800">
              <a:buSzTx/>
              <a:buFontTx/>
              <a:buNone/>
              <a:defRPr sz="1600">
                <a:solidFill>
                  <a:schemeClr val="accent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10" name="Group 9">
            <a:extLst>
              <a:ext uri="{FF2B5EF4-FFF2-40B4-BE49-F238E27FC236}">
                <a16:creationId xmlns:a16="http://schemas.microsoft.com/office/drawing/2014/main" id="{A310325B-23C4-4EE0-8B58-E813DCB06DEF}"/>
              </a:ext>
            </a:extLst>
          </p:cNvPr>
          <p:cNvGrpSpPr/>
          <p:nvPr userDrawn="1"/>
        </p:nvGrpSpPr>
        <p:grpSpPr>
          <a:xfrm>
            <a:off x="-34565" y="6434129"/>
            <a:ext cx="12261130" cy="435070"/>
            <a:chOff x="-34565" y="6425164"/>
            <a:chExt cx="12261130" cy="435070"/>
          </a:xfrm>
        </p:grpSpPr>
        <p:pic>
          <p:nvPicPr>
            <p:cNvPr id="11" name="PCRD WKSP v2.jpg" descr="PCRD WKSP v2.jpg">
              <a:extLst>
                <a:ext uri="{FF2B5EF4-FFF2-40B4-BE49-F238E27FC236}">
                  <a16:creationId xmlns:a16="http://schemas.microsoft.com/office/drawing/2014/main" id="{D45129A5-F413-49AF-A1E5-19F1732C200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2" name="Walsworth Yearbooks logo white 3-11-19.png" descr="Walsworth Yearbooks logo white 3-11-19.png">
              <a:extLst>
                <a:ext uri="{FF2B5EF4-FFF2-40B4-BE49-F238E27FC236}">
                  <a16:creationId xmlns:a16="http://schemas.microsoft.com/office/drawing/2014/main" id="{E78511CD-980F-4D47-9A74-EB5C203F48B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10774933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ALL BLANK">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434AF40D-F12E-BE40-949D-E7B84C059C66}"/>
              </a:ext>
            </a:extLst>
          </p:cNvPr>
          <p:cNvSpPr txBox="1">
            <a:spLocks noGrp="1"/>
          </p:cNvSpPr>
          <p:nvPr>
            <p:ph type="title"/>
          </p:nvPr>
        </p:nvSpPr>
        <p:spPr>
          <a:xfrm>
            <a:off x="838200" y="365125"/>
            <a:ext cx="10515600" cy="1325563"/>
          </a:xfrm>
          <a:prstGeom prst="rect">
            <a:avLst/>
          </a:prstGeom>
        </p:spPr>
        <p:txBody>
          <a:bodyPr/>
          <a:lstStyle>
            <a:lvl1pPr>
              <a:defRPr b="1" i="0">
                <a:solidFill>
                  <a:schemeClr val="accent1"/>
                </a:solidFill>
                <a:latin typeface="Helvetica Neue Condensed Black" panose="02000503000000020004" pitchFamily="2" charset="0"/>
              </a:defRPr>
            </a:lvl1pPr>
          </a:lstStyle>
          <a:p>
            <a:r>
              <a:rPr dirty="0"/>
              <a:t>Title Text</a:t>
            </a:r>
          </a:p>
        </p:txBody>
      </p:sp>
      <p:sp>
        <p:nvSpPr>
          <p:cNvPr id="8" name="Body Level One…">
            <a:extLst>
              <a:ext uri="{FF2B5EF4-FFF2-40B4-BE49-F238E27FC236}">
                <a16:creationId xmlns:a16="http://schemas.microsoft.com/office/drawing/2014/main" id="{A371D0EE-5837-434C-980F-A886272E29DA}"/>
              </a:ext>
            </a:extLst>
          </p:cNvPr>
          <p:cNvSpPr txBox="1">
            <a:spLocks noGrp="1"/>
          </p:cNvSpPr>
          <p:nvPr>
            <p:ph type="body" idx="1"/>
          </p:nvPr>
        </p:nvSpPr>
        <p:spPr>
          <a:xfrm>
            <a:off x="838200" y="1825625"/>
            <a:ext cx="10515600" cy="4351338"/>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9" name="Group 8">
            <a:extLst>
              <a:ext uri="{FF2B5EF4-FFF2-40B4-BE49-F238E27FC236}">
                <a16:creationId xmlns:a16="http://schemas.microsoft.com/office/drawing/2014/main" id="{43DCDD8C-032A-4B8F-9B23-54C7AB38FA9A}"/>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1258FE99-0473-420D-A85F-77E2B9D59D4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4CB75A62-F6A9-4622-AFA3-512FEF75873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1388643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CRD WKSP v2.jpg" descr="PCRD WKSP v2.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35521" y="4403"/>
            <a:ext cx="12263192" cy="6939663"/>
          </a:xfrm>
          <a:prstGeom prst="rect">
            <a:avLst/>
          </a:prstGeom>
          <a:ln w="12700">
            <a:miter lim="400000"/>
          </a:ln>
        </p:spPr>
      </p:pic>
      <p:pic>
        <p:nvPicPr>
          <p:cNvPr id="9" name="Walsworth Yearbooks (white).png" descr="Walsworth Yearbooks (white).png">
            <a:extLst>
              <a:ext uri="{FF2B5EF4-FFF2-40B4-BE49-F238E27FC236}">
                <a16:creationId xmlns:a16="http://schemas.microsoft.com/office/drawing/2014/main" id="{A9468C60-E7C5-2D45-9738-C56294FB871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243948" y="1701952"/>
            <a:ext cx="3834274" cy="974706"/>
          </a:xfrm>
          <a:prstGeom prst="rect">
            <a:avLst/>
          </a:prstGeom>
          <a:ln w="12700">
            <a:miter lim="400000"/>
          </a:ln>
        </p:spPr>
      </p:pic>
      <p:sp>
        <p:nvSpPr>
          <p:cNvPr id="10" name="ADVISER…">
            <a:extLst>
              <a:ext uri="{FF2B5EF4-FFF2-40B4-BE49-F238E27FC236}">
                <a16:creationId xmlns:a16="http://schemas.microsoft.com/office/drawing/2014/main" id="{A25E40FC-4016-B84F-B090-73525E0ADE78}"/>
              </a:ext>
            </a:extLst>
          </p:cNvPr>
          <p:cNvSpPr txBox="1"/>
          <p:nvPr userDrawn="1"/>
        </p:nvSpPr>
        <p:spPr>
          <a:xfrm>
            <a:off x="8291710" y="77654"/>
            <a:ext cx="3935961" cy="210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70000"/>
              </a:lnSpc>
              <a:spcBef>
                <a:spcPts val="600"/>
              </a:spcBef>
              <a:spcAft>
                <a:spcPts val="600"/>
              </a:spcAft>
              <a:defRPr sz="5800" b="1">
                <a:solidFill>
                  <a:srgbClr val="FFFFFF"/>
                </a:solidFill>
                <a:latin typeface="Helvetica Neue"/>
                <a:ea typeface="Helvetica Neue"/>
                <a:cs typeface="Helvetica Neue"/>
                <a:sym typeface="Helvetica Neue"/>
              </a:defRPr>
            </a:pPr>
            <a:r>
              <a:rPr lang="en-US" sz="6800" dirty="0"/>
              <a:t>SESSION</a:t>
            </a:r>
            <a:r>
              <a:rPr lang="en-US" dirty="0"/>
              <a:t> </a:t>
            </a:r>
          </a:p>
          <a:p>
            <a:pPr>
              <a:lnSpc>
                <a:spcPct val="50000"/>
              </a:lnSpc>
              <a:spcAft>
                <a:spcPts val="600"/>
              </a:spcAft>
              <a:defRPr sz="5800" b="1">
                <a:solidFill>
                  <a:srgbClr val="FFFFFF"/>
                </a:solidFill>
                <a:latin typeface="Helvetica Neue"/>
                <a:ea typeface="Helvetica Neue"/>
                <a:cs typeface="Helvetica Neue"/>
                <a:sym typeface="Helvetica Neue"/>
              </a:defRPr>
            </a:pPr>
            <a:r>
              <a:rPr lang="en-US" sz="6800" dirty="0">
                <a:solidFill>
                  <a:schemeClr val="bg1"/>
                </a:solidFill>
              </a:rPr>
              <a:t>NAME</a:t>
            </a:r>
          </a:p>
          <a:p>
            <a:pPr>
              <a:lnSpc>
                <a:spcPct val="50000"/>
              </a:lnSpc>
              <a:spcAft>
                <a:spcPts val="600"/>
              </a:spcAft>
              <a:defRPr sz="5800" b="1">
                <a:solidFill>
                  <a:srgbClr val="FFFFFF"/>
                </a:solidFill>
                <a:latin typeface="Helvetica Neue"/>
                <a:ea typeface="Helvetica Neue"/>
                <a:cs typeface="Helvetica Neue"/>
                <a:sym typeface="Helvetica Neue"/>
              </a:defRPr>
            </a:pPr>
            <a:endParaRPr lang="en-US" sz="100" dirty="0"/>
          </a:p>
          <a:p>
            <a:pPr>
              <a:lnSpc>
                <a:spcPct val="50000"/>
              </a:lnSpc>
              <a:spcAft>
                <a:spcPts val="600"/>
              </a:spcAft>
              <a:defRPr sz="5800" b="1">
                <a:solidFill>
                  <a:srgbClr val="FFFFFF"/>
                </a:solidFill>
                <a:latin typeface="Helvetica Neue"/>
                <a:ea typeface="Helvetica Neue"/>
                <a:cs typeface="Helvetica Neue"/>
                <a:sym typeface="Helvetica Neue"/>
              </a:defRPr>
            </a:pPr>
            <a:r>
              <a:rPr lang="en-US" dirty="0">
                <a:solidFill>
                  <a:srgbClr val="018EA6"/>
                </a:solidFill>
              </a:rPr>
              <a:t>2020-2021</a:t>
            </a:r>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63" r:id="rId3"/>
    <p:sldLayoutId id="2147483662" r:id="rId4"/>
    <p:sldLayoutId id="2147483664" r:id="rId5"/>
    <p:sldLayoutId id="2147483665" r:id="rId6"/>
    <p:sldLayoutId id="2147483667" r:id="rId7"/>
    <p:sldLayoutId id="2147483666" r:id="rId8"/>
    <p:sldLayoutId id="2147483668" r:id="rId9"/>
    <p:sldLayoutId id="214748366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1407E"/>
          </a:solidFill>
          <a:uFillTx/>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sym typeface="Fliege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080321" y="718651"/>
            <a:ext cx="7471997"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Color/Fonts</a:t>
            </a:r>
          </a:p>
          <a:p>
            <a:pPr marL="0" marR="0" indent="0" algn="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Infographics</a:t>
            </a:r>
          </a:p>
        </p:txBody>
      </p:sp>
      <p:sp>
        <p:nvSpPr>
          <p:cNvPr id="3" name="TextBox 2">
            <a:extLst>
              <a:ext uri="{FF2B5EF4-FFF2-40B4-BE49-F238E27FC236}">
                <a16:creationId xmlns:a16="http://schemas.microsoft.com/office/drawing/2014/main" id="{3783BF23-B15F-4CB6-84AC-B3A6B0529D27}"/>
              </a:ext>
            </a:extLst>
          </p:cNvPr>
          <p:cNvSpPr txBox="1"/>
          <p:nvPr/>
        </p:nvSpPr>
        <p:spPr>
          <a:xfrm>
            <a:off x="6096001" y="4831055"/>
            <a:ext cx="5948148"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en-US" sz="5400" dirty="0">
                <a:solidFill>
                  <a:schemeClr val="accent6"/>
                </a:solidFill>
                <a:latin typeface="Roboto Light" panose="02000000000000000000" pitchFamily="2" charset="0"/>
                <a:ea typeface="Roboto Light" panose="02000000000000000000" pitchFamily="2" charset="0"/>
              </a:rPr>
              <a:t>Think of color and type as a voice</a:t>
            </a: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 </a:t>
            </a:r>
            <a:r>
              <a:rPr lang="en-US" altLang="en-US" sz="2400" dirty="0">
                <a:solidFill>
                  <a:schemeClr val="bg1"/>
                </a:solidFill>
                <a:latin typeface="Roboto  "/>
                <a:ea typeface="ＭＳ Ｐゴシック" panose="020B0600070205080204" pitchFamily="34" charset="-128"/>
              </a:rPr>
              <a:t>The goal of design is information, not decoration</a:t>
            </a: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Tree>
    <p:extLst>
      <p:ext uri="{BB962C8B-B14F-4D97-AF65-F5344CB8AC3E}">
        <p14:creationId xmlns:p14="http://schemas.microsoft.com/office/powerpoint/2010/main" val="24411347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48552" y="150277"/>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latin typeface="Roboto Black" panose="02000000000000000000" pitchFamily="2" charset="0"/>
                <a:ea typeface="Roboto Black" panose="02000000000000000000" pitchFamily="2" charset="0"/>
              </a:rPr>
              <a:t>Fonts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3" name="TextBox 2">
            <a:extLst>
              <a:ext uri="{FF2B5EF4-FFF2-40B4-BE49-F238E27FC236}">
                <a16:creationId xmlns:a16="http://schemas.microsoft.com/office/drawing/2014/main" id="{3783BF23-B15F-4CB6-84AC-B3A6B0529D27}"/>
              </a:ext>
            </a:extLst>
          </p:cNvPr>
          <p:cNvSpPr txBox="1"/>
          <p:nvPr/>
        </p:nvSpPr>
        <p:spPr>
          <a:xfrm>
            <a:off x="4620984" y="909216"/>
            <a:ext cx="606406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What you need to know</a:t>
            </a:r>
          </a:p>
        </p:txBody>
      </p:sp>
      <p:sp>
        <p:nvSpPr>
          <p:cNvPr id="4" name="TextBox 3">
            <a:extLst>
              <a:ext uri="{FF2B5EF4-FFF2-40B4-BE49-F238E27FC236}">
                <a16:creationId xmlns:a16="http://schemas.microsoft.com/office/drawing/2014/main" id="{25B97835-8723-497F-812B-5E9B9E289B4C}"/>
              </a:ext>
            </a:extLst>
          </p:cNvPr>
          <p:cNvSpPr txBox="1"/>
          <p:nvPr/>
        </p:nvSpPr>
        <p:spPr>
          <a:xfrm>
            <a:off x="231460" y="3807311"/>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 Fonts Strategies- Example </a:t>
            </a:r>
            <a:r>
              <a:rPr kumimoji="0" lang="en-US" sz="2400" b="0" i="0" u="none" strike="noStrike" cap="none" spc="0" normalizeH="0" baseline="0">
                <a:ln>
                  <a:noFill/>
                </a:ln>
                <a:solidFill>
                  <a:schemeClr val="bg1"/>
                </a:solidFill>
                <a:effectLst/>
                <a:uFillTx/>
                <a:latin typeface="Roboto "/>
                <a:ea typeface="Roboto Light" panose="02000000000000000000" pitchFamily="2" charset="0"/>
                <a:sym typeface="Calibri"/>
              </a:rPr>
              <a:t>of single-font </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strategy</a:t>
            </a:r>
          </a:p>
        </p:txBody>
      </p:sp>
      <p:pic>
        <p:nvPicPr>
          <p:cNvPr id="6" name="Picture 5">
            <a:extLst>
              <a:ext uri="{FF2B5EF4-FFF2-40B4-BE49-F238E27FC236}">
                <a16:creationId xmlns:a16="http://schemas.microsoft.com/office/drawing/2014/main" id="{5E169363-0751-4915-A0FA-C04489FB1CC0}"/>
              </a:ext>
            </a:extLst>
          </p:cNvPr>
          <p:cNvPicPr>
            <a:picLocks noChangeAspect="1"/>
          </p:cNvPicPr>
          <p:nvPr/>
        </p:nvPicPr>
        <p:blipFill rotWithShape="1">
          <a:blip r:embed="rId2">
            <a:extLst>
              <a:ext uri="{28A0092B-C50C-407E-A947-70E740481C1C}">
                <a14:useLocalDpi xmlns:a14="http://schemas.microsoft.com/office/drawing/2010/main" val="0"/>
              </a:ext>
            </a:extLst>
          </a:blip>
          <a:srcRect b="13333"/>
          <a:stretch/>
        </p:blipFill>
        <p:spPr>
          <a:xfrm>
            <a:off x="5362396" y="2125693"/>
            <a:ext cx="6517553" cy="4313435"/>
          </a:xfrm>
          <a:prstGeom prst="rect">
            <a:avLst/>
          </a:prstGeom>
          <a:ln w="12700">
            <a:solidFill>
              <a:schemeClr val="tx1"/>
            </a:solidFill>
          </a:ln>
        </p:spPr>
      </p:pic>
    </p:spTree>
    <p:extLst>
      <p:ext uri="{BB962C8B-B14F-4D97-AF65-F5344CB8AC3E}">
        <p14:creationId xmlns:p14="http://schemas.microsoft.com/office/powerpoint/2010/main" val="541932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2629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Engaging</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271146"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a:t>
            </a:r>
            <a:r>
              <a:rPr lang="en-US" sz="2400" dirty="0">
                <a:solidFill>
                  <a:schemeClr val="bg1"/>
                </a:solidFill>
                <a:latin typeface="Roboto "/>
                <a:ea typeface="Roboto Light" panose="02000000000000000000" pitchFamily="2" charset="0"/>
              </a:rPr>
              <a:t> </a:t>
            </a:r>
            <a:r>
              <a:rPr lang="en-US" sz="2400" b="0" i="0" dirty="0">
                <a:solidFill>
                  <a:schemeClr val="bg1"/>
                </a:solidFill>
                <a:effectLst/>
                <a:latin typeface="Roboto" panose="02000000000000000000" pitchFamily="2" charset="0"/>
              </a:rPr>
              <a:t>An </a:t>
            </a:r>
            <a:r>
              <a:rPr lang="en-US" sz="2400" b="1" i="0" dirty="0">
                <a:solidFill>
                  <a:schemeClr val="bg1"/>
                </a:solidFill>
                <a:effectLst/>
                <a:latin typeface="Roboto" panose="02000000000000000000" pitchFamily="2" charset="0"/>
              </a:rPr>
              <a:t>infographic</a:t>
            </a:r>
            <a:r>
              <a:rPr lang="en-US" sz="2400" b="0" i="0" dirty="0">
                <a:solidFill>
                  <a:schemeClr val="bg1"/>
                </a:solidFill>
                <a:effectLst/>
                <a:latin typeface="Roboto" panose="02000000000000000000" pitchFamily="2" charset="0"/>
              </a:rPr>
              <a:t> is a collection of imagery, charts, and minimal text that gives an easy-to-understand overview of a topic.</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545561" y="1192672"/>
            <a:ext cx="574144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fontAlgn="base">
              <a:spcBef>
                <a:spcPts val="1020"/>
              </a:spcBef>
              <a:spcAft>
                <a:spcPts val="1020"/>
              </a:spcAft>
            </a:pPr>
            <a:r>
              <a:rPr lang="en-US" b="0" i="0" dirty="0">
                <a:solidFill>
                  <a:schemeClr val="accent6"/>
                </a:solidFill>
                <a:effectLst/>
                <a:latin typeface="Roboto  "/>
              </a:rPr>
              <a:t>By utilizing infographics, it can make the pages much more engaging and understandable. </a:t>
            </a:r>
            <a:endParaRPr lang="en-US" sz="1800" dirty="0">
              <a:solidFill>
                <a:schemeClr val="accent6"/>
              </a:solidFill>
              <a:effectLst/>
              <a:latin typeface="Roboto  "/>
              <a:ea typeface="Times New Roman" panose="02020603050405020304" pitchFamily="18" charset="0"/>
            </a:endParaRPr>
          </a:p>
        </p:txBody>
      </p:sp>
      <p:sp>
        <p:nvSpPr>
          <p:cNvPr id="5" name="TextBox 4">
            <a:extLst>
              <a:ext uri="{FF2B5EF4-FFF2-40B4-BE49-F238E27FC236}">
                <a16:creationId xmlns:a16="http://schemas.microsoft.com/office/drawing/2014/main" id="{5E6B754E-6577-4AE7-9808-ACE95E25ED57}"/>
              </a:ext>
            </a:extLst>
          </p:cNvPr>
          <p:cNvSpPr txBox="1"/>
          <p:nvPr/>
        </p:nvSpPr>
        <p:spPr>
          <a:xfrm>
            <a:off x="4802230" y="2165610"/>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More Information</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961763" y="3224424"/>
            <a:ext cx="5996561" cy="9650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dirty="0">
                <a:solidFill>
                  <a:schemeClr val="accent6"/>
                </a:solidFill>
                <a:latin typeface="Roboto  "/>
              </a:rPr>
              <a:t>Infographics</a:t>
            </a:r>
            <a:r>
              <a:rPr lang="en-US" b="0" i="0" dirty="0">
                <a:solidFill>
                  <a:schemeClr val="accent6"/>
                </a:solidFill>
                <a:effectLst/>
                <a:latin typeface="Roboto  "/>
              </a:rPr>
              <a:t> can also be used to present extra information or a piece of a story in a unique looking way.</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5961764" y="4596388"/>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Creative</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6055847" y="5577928"/>
            <a:ext cx="597976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fontAlgn="base">
              <a:spcBef>
                <a:spcPts val="1020"/>
              </a:spcBef>
              <a:spcAft>
                <a:spcPts val="1020"/>
              </a:spcAft>
              <a:buFont typeface="Arial" panose="020B0604020202020204" pitchFamily="34" charset="0"/>
              <a:buChar char="•"/>
            </a:pPr>
            <a:r>
              <a:rPr lang="en-US" b="0" i="0" dirty="0">
                <a:solidFill>
                  <a:schemeClr val="accent6"/>
                </a:solidFill>
                <a:effectLst/>
                <a:latin typeface="Roboto  "/>
              </a:rPr>
              <a:t>Infographics should be original and easy to create.  They should add pizzaz to the spread.</a:t>
            </a:r>
            <a:endParaRPr lang="en-US" sz="1800" dirty="0">
              <a:solidFill>
                <a:schemeClr val="accent6"/>
              </a:solidFill>
              <a:effectLst/>
              <a:latin typeface="Roboto  "/>
              <a:ea typeface="Times New Roman" panose="02020603050405020304" pitchFamily="18" charset="0"/>
            </a:endParaRPr>
          </a:p>
        </p:txBody>
      </p:sp>
      <p:pic>
        <p:nvPicPr>
          <p:cNvPr id="6" name="Picture 5">
            <a:extLst>
              <a:ext uri="{FF2B5EF4-FFF2-40B4-BE49-F238E27FC236}">
                <a16:creationId xmlns:a16="http://schemas.microsoft.com/office/drawing/2014/main" id="{0E674E3F-2F72-4E90-99B2-FDD4CDEC910D}"/>
              </a:ext>
            </a:extLst>
          </p:cNvPr>
          <p:cNvPicPr>
            <a:picLocks noChangeAspect="1"/>
          </p:cNvPicPr>
          <p:nvPr/>
        </p:nvPicPr>
        <p:blipFill>
          <a:blip r:embed="rId2"/>
          <a:stretch>
            <a:fillRect/>
          </a:stretch>
        </p:blipFill>
        <p:spPr>
          <a:xfrm>
            <a:off x="233675" y="367881"/>
            <a:ext cx="1852412" cy="2813390"/>
          </a:xfrm>
          <a:prstGeom prst="rect">
            <a:avLst/>
          </a:prstGeom>
          <a:ln w="12700">
            <a:solidFill>
              <a:schemeClr val="tx1"/>
            </a:solidFill>
          </a:ln>
        </p:spPr>
      </p:pic>
      <p:pic>
        <p:nvPicPr>
          <p:cNvPr id="8" name="Picture 7">
            <a:extLst>
              <a:ext uri="{FF2B5EF4-FFF2-40B4-BE49-F238E27FC236}">
                <a16:creationId xmlns:a16="http://schemas.microsoft.com/office/drawing/2014/main" id="{926CAC7F-7AAC-4DA9-BB5E-6E5C97BA527D}"/>
              </a:ext>
            </a:extLst>
          </p:cNvPr>
          <p:cNvPicPr>
            <a:picLocks noChangeAspect="1"/>
          </p:cNvPicPr>
          <p:nvPr/>
        </p:nvPicPr>
        <p:blipFill>
          <a:blip r:embed="rId3"/>
          <a:stretch>
            <a:fillRect/>
          </a:stretch>
        </p:blipFill>
        <p:spPr>
          <a:xfrm>
            <a:off x="2292207" y="828656"/>
            <a:ext cx="1952639" cy="2600344"/>
          </a:xfrm>
          <a:prstGeom prst="rect">
            <a:avLst/>
          </a:prstGeom>
          <a:ln w="12700">
            <a:solidFill>
              <a:schemeClr val="tx1"/>
            </a:solidFill>
          </a:ln>
        </p:spPr>
      </p:pic>
    </p:spTree>
    <p:extLst>
      <p:ext uri="{BB962C8B-B14F-4D97-AF65-F5344CB8AC3E}">
        <p14:creationId xmlns:p14="http://schemas.microsoft.com/office/powerpoint/2010/main" val="1672297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48552" y="150277"/>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latin typeface="Roboto Black" panose="02000000000000000000" pitchFamily="2" charset="0"/>
                <a:ea typeface="Roboto Black" panose="02000000000000000000" pitchFamily="2" charset="0"/>
              </a:rPr>
              <a:t>Infographics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3" name="TextBox 2">
            <a:extLst>
              <a:ext uri="{FF2B5EF4-FFF2-40B4-BE49-F238E27FC236}">
                <a16:creationId xmlns:a16="http://schemas.microsoft.com/office/drawing/2014/main" id="{3783BF23-B15F-4CB6-84AC-B3A6B0529D27}"/>
              </a:ext>
            </a:extLst>
          </p:cNvPr>
          <p:cNvSpPr txBox="1"/>
          <p:nvPr/>
        </p:nvSpPr>
        <p:spPr>
          <a:xfrm>
            <a:off x="4620984" y="909216"/>
            <a:ext cx="606406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What you need to know</a:t>
            </a:r>
          </a:p>
        </p:txBody>
      </p:sp>
      <p:sp>
        <p:nvSpPr>
          <p:cNvPr id="4" name="TextBox 3">
            <a:extLst>
              <a:ext uri="{FF2B5EF4-FFF2-40B4-BE49-F238E27FC236}">
                <a16:creationId xmlns:a16="http://schemas.microsoft.com/office/drawing/2014/main" id="{25B97835-8723-497F-812B-5E9B9E289B4C}"/>
              </a:ext>
            </a:extLst>
          </p:cNvPr>
          <p:cNvSpPr txBox="1"/>
          <p:nvPr/>
        </p:nvSpPr>
        <p:spPr>
          <a:xfrm>
            <a:off x="231460" y="3807311"/>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 Five Points to Consider when Working with </a:t>
            </a:r>
            <a:r>
              <a:rPr lang="en-US" sz="2400" dirty="0">
                <a:solidFill>
                  <a:schemeClr val="bg1"/>
                </a:solidFill>
                <a:latin typeface="Roboto "/>
                <a:ea typeface="Roboto Light" panose="02000000000000000000" pitchFamily="2" charset="0"/>
              </a:rPr>
              <a:t>Infographics</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5816601" y="1678655"/>
            <a:ext cx="6064068" cy="9678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spcBef>
                <a:spcPts val="1500"/>
              </a:spcBef>
              <a:spcAft>
                <a:spcPts val="750"/>
              </a:spcAft>
              <a:buAutoNum type="arabicPeriod"/>
            </a:pPr>
            <a:r>
              <a:rPr lang="en-US" dirty="0">
                <a:solidFill>
                  <a:srgbClr val="414042"/>
                </a:solidFill>
                <a:effectLst/>
                <a:latin typeface="Roboto  "/>
                <a:ea typeface="Times New Roman" panose="02020603050405020304" pitchFamily="18" charset="0"/>
                <a:cs typeface="Calibri" panose="020F0502020204030204" pitchFamily="34" charset="0"/>
              </a:rPr>
              <a:t>Easy to Read                                                                        	</a:t>
            </a:r>
            <a:r>
              <a:rPr lang="en-US" b="1" dirty="0">
                <a:solidFill>
                  <a:schemeClr val="accent6"/>
                </a:solidFill>
                <a:latin typeface="Roboto  "/>
              </a:rPr>
              <a:t>People want highlights; numbers and bullets are 	cool.</a:t>
            </a:r>
          </a:p>
          <a:p>
            <a:pPr marL="0" marR="0">
              <a:spcBef>
                <a:spcPts val="1500"/>
              </a:spcBef>
              <a:spcAft>
                <a:spcPts val="750"/>
              </a:spcAft>
            </a:pPr>
            <a:r>
              <a:rPr lang="en-US" dirty="0">
                <a:latin typeface="Roboto  "/>
              </a:rPr>
              <a:t>2. Informative                                                                               	</a:t>
            </a:r>
            <a:r>
              <a:rPr lang="en-US" b="1" dirty="0">
                <a:solidFill>
                  <a:schemeClr val="accent6"/>
                </a:solidFill>
                <a:latin typeface="Roboto  "/>
              </a:rPr>
              <a:t>Increase the odds of people reading. Short and 	to the point.</a:t>
            </a:r>
          </a:p>
          <a:p>
            <a:pPr>
              <a:spcBef>
                <a:spcPts val="1500"/>
              </a:spcBef>
              <a:spcAft>
                <a:spcPts val="750"/>
              </a:spcAft>
            </a:pPr>
            <a:r>
              <a:rPr lang="en-US" altLang="en-US" dirty="0">
                <a:latin typeface="Roboto  "/>
                <a:ea typeface="ＭＳ Ｐゴシック" panose="020B0600070205080204" pitchFamily="34" charset="-128"/>
              </a:rPr>
              <a:t>3. Creative	 	                                                                    	</a:t>
            </a:r>
            <a:r>
              <a:rPr lang="en-US" altLang="en-US" b="1" dirty="0">
                <a:solidFill>
                  <a:schemeClr val="accent6"/>
                </a:solidFill>
                <a:latin typeface="Roboto  "/>
                <a:ea typeface="ＭＳ Ｐゴシック" panose="020B0600070205080204" pitchFamily="34" charset="-128"/>
              </a:rPr>
              <a:t>Combine colors with your theme-the perfect 	match. They are entertaining.</a:t>
            </a:r>
          </a:p>
          <a:p>
            <a:r>
              <a:rPr lang="en-US" altLang="en-US" dirty="0">
                <a:latin typeface="Roboto  "/>
                <a:ea typeface="ＭＳ Ｐゴシック" panose="020B0600070205080204" pitchFamily="34" charset="-128"/>
              </a:rPr>
              <a:t>4. Marketing Tool                                                                  	</a:t>
            </a:r>
            <a:r>
              <a:rPr lang="en-US" altLang="en-US" b="1" dirty="0">
                <a:solidFill>
                  <a:schemeClr val="accent6"/>
                </a:solidFill>
                <a:latin typeface="Roboto  "/>
                <a:ea typeface="ＭＳ Ｐゴシック" panose="020B0600070205080204" pitchFamily="34" charset="-128"/>
              </a:rPr>
              <a:t>Create for yearbook and post on social media 	sites.</a:t>
            </a:r>
          </a:p>
          <a:p>
            <a:endParaRPr lang="en-US" altLang="en-US" dirty="0">
              <a:latin typeface="Roboto  "/>
              <a:ea typeface="ＭＳ Ｐゴシック" panose="020B0600070205080204" pitchFamily="34" charset="-128"/>
            </a:endParaRPr>
          </a:p>
          <a:p>
            <a:r>
              <a:rPr lang="en-US" altLang="en-US" dirty="0">
                <a:latin typeface="Roboto  "/>
                <a:ea typeface="ＭＳ Ｐゴシック" panose="020B0600070205080204" pitchFamily="34" charset="-128"/>
              </a:rPr>
              <a:t>5. Space-saving                                                                            	</a:t>
            </a:r>
            <a:r>
              <a:rPr lang="en-US" altLang="en-US" b="1" dirty="0">
                <a:solidFill>
                  <a:schemeClr val="accent6"/>
                </a:solidFill>
                <a:latin typeface="Roboto  "/>
                <a:ea typeface="ＭＳ Ｐゴシック" panose="020B0600070205080204" pitchFamily="34" charset="-128"/>
              </a:rPr>
              <a:t>A lot of information into a small space on the 	spread.</a:t>
            </a:r>
          </a:p>
          <a:p>
            <a:endParaRPr lang="en-US" altLang="en-US" sz="1800" dirty="0">
              <a:ea typeface="ＭＳ Ｐゴシック" panose="020B0600070205080204" pitchFamily="34" charset="-128"/>
            </a:endParaRPr>
          </a:p>
          <a:p>
            <a:endParaRPr lang="en-US" altLang="en-US" sz="1100" dirty="0">
              <a:ea typeface="ＭＳ Ｐゴシック" panose="020B0600070205080204" pitchFamily="34" charset="-128"/>
            </a:endParaRPr>
          </a:p>
          <a:p>
            <a:pPr>
              <a:spcBef>
                <a:spcPts val="1500"/>
              </a:spcBef>
              <a:spcAft>
                <a:spcPts val="750"/>
              </a:spcAft>
            </a:pPr>
            <a:endParaRPr lang="en-US" altLang="en-US" sz="1800" dirty="0">
              <a:ea typeface="ＭＳ Ｐゴシック" panose="020B0600070205080204" pitchFamily="34" charset="-128"/>
            </a:endParaRPr>
          </a:p>
          <a:p>
            <a:pPr>
              <a:spcBef>
                <a:spcPts val="1500"/>
              </a:spcBef>
              <a:spcAft>
                <a:spcPts val="750"/>
              </a:spcAft>
            </a:pPr>
            <a:endParaRPr lang="en-US" altLang="en-US" dirty="0">
              <a:ea typeface="ＭＳ Ｐゴシック" panose="020B0600070205080204" pitchFamily="34" charset="-128"/>
            </a:endParaRPr>
          </a:p>
          <a:p>
            <a:pPr>
              <a:spcBef>
                <a:spcPts val="1500"/>
              </a:spcBef>
              <a:spcAft>
                <a:spcPts val="750"/>
              </a:spcAft>
            </a:pPr>
            <a:endParaRPr lang="en-US" dirty="0"/>
          </a:p>
          <a:p>
            <a:pPr marL="0" marR="0">
              <a:spcBef>
                <a:spcPts val="1500"/>
              </a:spcBef>
              <a:spcAft>
                <a:spcPts val="750"/>
              </a:spcAft>
            </a:pPr>
            <a:endParaRPr lang="en-US" dirty="0"/>
          </a:p>
          <a:p>
            <a:pPr marL="0" marR="0">
              <a:lnSpc>
                <a:spcPct val="115000"/>
              </a:lnSpc>
              <a:spcBef>
                <a:spcPts val="1500"/>
              </a:spcBef>
              <a:spcAft>
                <a:spcPts val="750"/>
              </a:spcAft>
            </a:pPr>
            <a:endParaRPr lang="en-US" dirty="0">
              <a:effectLst/>
              <a:latin typeface="Roboto  "/>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7" name="Picture 6">
            <a:extLst>
              <a:ext uri="{FF2B5EF4-FFF2-40B4-BE49-F238E27FC236}">
                <a16:creationId xmlns:a16="http://schemas.microsoft.com/office/drawing/2014/main" id="{ABA63EF9-95F6-42A3-BCDC-2CD74EDD4B25}"/>
              </a:ext>
            </a:extLst>
          </p:cNvPr>
          <p:cNvPicPr>
            <a:picLocks noChangeAspect="1"/>
          </p:cNvPicPr>
          <p:nvPr/>
        </p:nvPicPr>
        <p:blipFill>
          <a:blip r:embed="rId2"/>
          <a:stretch>
            <a:fillRect/>
          </a:stretch>
        </p:blipFill>
        <p:spPr>
          <a:xfrm>
            <a:off x="982642" y="-38328"/>
            <a:ext cx="2713286" cy="3849371"/>
          </a:xfrm>
          <a:prstGeom prst="rect">
            <a:avLst/>
          </a:prstGeom>
          <a:ln w="9525">
            <a:solidFill>
              <a:schemeClr val="tx1"/>
            </a:solidFill>
          </a:ln>
        </p:spPr>
      </p:pic>
    </p:spTree>
    <p:extLst>
      <p:ext uri="{BB962C8B-B14F-4D97-AF65-F5344CB8AC3E}">
        <p14:creationId xmlns:p14="http://schemas.microsoft.com/office/powerpoint/2010/main" val="4315701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5171" y="2101302"/>
            <a:ext cx="11542029" cy="24545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Video/PowerPoint of Colors, Fonts, Infographics with Follow-up handouts and discussion.</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Ten activities, </a:t>
            </a:r>
            <a:r>
              <a:rPr lang="en-US" sz="1800" dirty="0">
                <a:solidFill>
                  <a:schemeClr val="accent6"/>
                </a:solidFill>
                <a:effectLst/>
                <a:latin typeface="Roboto Black" panose="02000000000000000000" pitchFamily="2" charset="0"/>
                <a:ea typeface="Roboto Black" panose="02000000000000000000" pitchFamily="2" charset="0"/>
                <a:cs typeface="Times New Roman" panose="02020603050405020304" pitchFamily="18" charset="0"/>
              </a:rPr>
              <a:t>(</a:t>
            </a:r>
            <a:r>
              <a:rPr lang="en-US" dirty="0">
                <a:solidFill>
                  <a:schemeClr val="accent6"/>
                </a:solidFill>
                <a:latin typeface="Roboto Black" panose="02000000000000000000" pitchFamily="2" charset="0"/>
                <a:ea typeface="Roboto Black" panose="02000000000000000000" pitchFamily="2" charset="0"/>
                <a:cs typeface="Times New Roman" panose="02020603050405020304" pitchFamily="18" charset="0"/>
              </a:rPr>
              <a:t>Three</a:t>
            </a:r>
            <a:r>
              <a:rPr lang="en-US" sz="1800" dirty="0">
                <a:solidFill>
                  <a:schemeClr val="accent6"/>
                </a:solidFill>
                <a:effectLst/>
                <a:latin typeface="Roboto Black" panose="02000000000000000000" pitchFamily="2" charset="0"/>
                <a:ea typeface="Roboto Black" panose="02000000000000000000" pitchFamily="2" charset="0"/>
                <a:cs typeface="Times New Roman" panose="02020603050405020304" pitchFamily="18" charset="0"/>
              </a:rPr>
              <a:t> activities on </a:t>
            </a:r>
            <a:r>
              <a:rPr lang="en-US" dirty="0">
                <a:solidFill>
                  <a:schemeClr val="accent6"/>
                </a:solidFill>
                <a:latin typeface="Roboto Black" panose="02000000000000000000" pitchFamily="2" charset="0"/>
                <a:ea typeface="Roboto Black" panose="02000000000000000000" pitchFamily="2" charset="0"/>
                <a:cs typeface="Times New Roman" panose="02020603050405020304" pitchFamily="18" charset="0"/>
              </a:rPr>
              <a:t>Colors</a:t>
            </a:r>
            <a:r>
              <a:rPr lang="en-US" sz="1800" dirty="0">
                <a:solidFill>
                  <a:schemeClr val="accent6"/>
                </a:solidFill>
                <a:effectLst/>
                <a:latin typeface="Roboto Black" panose="02000000000000000000" pitchFamily="2" charset="0"/>
                <a:ea typeface="Roboto Black" panose="02000000000000000000" pitchFamily="2" charset="0"/>
                <a:cs typeface="Times New Roman" panose="02020603050405020304" pitchFamily="18" charset="0"/>
              </a:rPr>
              <a:t>, Four activities</a:t>
            </a:r>
            <a:r>
              <a:rPr lang="en-US" dirty="0">
                <a:solidFill>
                  <a:schemeClr val="accent6"/>
                </a:solidFill>
                <a:latin typeface="Roboto Black" panose="02000000000000000000" pitchFamily="2" charset="0"/>
                <a:ea typeface="Roboto Black" panose="02000000000000000000" pitchFamily="2" charset="0"/>
                <a:cs typeface="Times New Roman" panose="02020603050405020304" pitchFamily="18" charset="0"/>
              </a:rPr>
              <a:t> on Fonts</a:t>
            </a:r>
            <a:r>
              <a:rPr lang="en-US" sz="1800" dirty="0">
                <a:solidFill>
                  <a:schemeClr val="accent6"/>
                </a:solidFill>
                <a:effectLst/>
                <a:latin typeface="Roboto Black" panose="02000000000000000000" pitchFamily="2" charset="0"/>
                <a:ea typeface="Roboto Black" panose="02000000000000000000" pitchFamily="2" charset="0"/>
                <a:cs typeface="Times New Roman" panose="02020603050405020304" pitchFamily="18" charset="0"/>
              </a:rPr>
              <a:t>, and Three activities on infographics)</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Resources-</a:t>
            </a:r>
            <a:r>
              <a:rPr lang="en-US" b="1" dirty="0">
                <a:solidFill>
                  <a:schemeClr val="accent6"/>
                </a:solidFill>
                <a:latin typeface="Roboto "/>
                <a:ea typeface="Times New Roman" panose="02020603050405020304" pitchFamily="18" charset="0"/>
                <a:cs typeface="Times New Roman" panose="02020603050405020304" pitchFamily="18" charset="0"/>
              </a:rPr>
              <a:t>Two PowerPoints on Colors and Fonts/Typography; </a:t>
            </a:r>
            <a:r>
              <a:rPr lang="en-US" dirty="0">
                <a:solidFill>
                  <a:schemeClr val="tx1"/>
                </a:solidFill>
                <a:latin typeface="Roboto "/>
                <a:ea typeface="Times New Roman" panose="02020603050405020304" pitchFamily="18" charset="0"/>
                <a:cs typeface="Times New Roman" panose="02020603050405020304" pitchFamily="18" charset="0"/>
              </a:rPr>
              <a:t>Two-word docs on </a:t>
            </a:r>
            <a:r>
              <a:rPr lang="en-US" b="1" dirty="0">
                <a:solidFill>
                  <a:schemeClr val="accent6"/>
                </a:solidFill>
                <a:latin typeface="Roboto "/>
                <a:ea typeface="Times New Roman" panose="02020603050405020304" pitchFamily="18" charset="0"/>
                <a:cs typeface="Times New Roman" panose="02020603050405020304" pitchFamily="18" charset="0"/>
              </a:rPr>
              <a:t>10 Points to Consider with Fonts and Using Infographics.</a:t>
            </a:r>
            <a:endParaRPr lang="en-US" sz="1800" b="1" dirty="0">
              <a:solidFill>
                <a:schemeClr val="accent6"/>
              </a:solidFill>
              <a:effectLst/>
              <a:latin typeface="Roboto "/>
              <a:ea typeface="Times New Roman" panose="02020603050405020304" pitchFamily="18" charset="0"/>
              <a:cs typeface="Times New Roman" panose="02020603050405020304" pitchFamily="18" charset="0"/>
            </a:endParaRP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Evaluation of Mod 8 (Two </a:t>
            </a:r>
            <a:r>
              <a:rPr lang="en-US" dirty="0">
                <a:latin typeface="Roboto "/>
                <a:ea typeface="Times New Roman" panose="02020603050405020304" pitchFamily="18" charset="0"/>
                <a:cs typeface="Times New Roman" panose="02020603050405020304" pitchFamily="18" charset="0"/>
              </a:rPr>
              <a:t>Quizzes</a:t>
            </a:r>
            <a:r>
              <a:rPr lang="en-US" sz="1800" dirty="0">
                <a:effectLst/>
                <a:latin typeface="Roboto "/>
                <a:ea typeface="Times New Roman" panose="02020603050405020304" pitchFamily="18" charset="0"/>
                <a:cs typeface="Times New Roman" panose="02020603050405020304" pitchFamily="18" charset="0"/>
              </a:rPr>
              <a:t>) </a:t>
            </a:r>
            <a:r>
              <a:rPr lang="en-US" sz="1800" b="1" dirty="0">
                <a:solidFill>
                  <a:schemeClr val="accent6"/>
                </a:solidFill>
                <a:effectLst/>
                <a:latin typeface="Roboto "/>
                <a:ea typeface="Times New Roman" panose="02020603050405020304" pitchFamily="18" charset="0"/>
                <a:cs typeface="Times New Roman" panose="02020603050405020304" pitchFamily="18" charset="0"/>
              </a:rPr>
              <a:t>(Fonts Colors Infographics</a:t>
            </a:r>
            <a:r>
              <a:rPr lang="en-US" sz="1800" dirty="0">
                <a:solidFill>
                  <a:schemeClr val="accent6"/>
                </a:solidFill>
                <a:effectLst/>
                <a:latin typeface="Roboto "/>
                <a:ea typeface="Times New Roman" panose="02020603050405020304" pitchFamily="18" charset="0"/>
                <a:cs typeface="Times New Roman" panose="02020603050405020304" pitchFamily="18" charset="0"/>
              </a:rPr>
              <a:t>)</a:t>
            </a:r>
            <a:r>
              <a:rPr lang="en-US" sz="1800" dirty="0">
                <a:effectLst/>
                <a:latin typeface="Roboto "/>
                <a:ea typeface="Times New Roman" panose="02020603050405020304" pitchFamily="18" charset="0"/>
                <a:cs typeface="Times New Roman" panose="02020603050405020304" pitchFamily="18" charset="0"/>
              </a:rPr>
              <a:t>, and Assessment</a:t>
            </a:r>
            <a:endParaRPr lang="en-US" sz="1800" dirty="0">
              <a:solidFill>
                <a:schemeClr val="accent6"/>
              </a:solidFill>
              <a:latin typeface="Roboto Black" panose="02000000000000000000" pitchFamily="2" charset="0"/>
              <a:ea typeface="Roboto Black"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FC54A069-1D6F-4E7C-AFC9-60F6706BBE4D}"/>
              </a:ext>
            </a:extLst>
          </p:cNvPr>
          <p:cNvSpPr txBox="1"/>
          <p:nvPr/>
        </p:nvSpPr>
        <p:spPr>
          <a:xfrm>
            <a:off x="708520" y="72675"/>
            <a:ext cx="548034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Mod 8</a:t>
            </a:r>
          </a:p>
        </p:txBody>
      </p:sp>
      <p:sp>
        <p:nvSpPr>
          <p:cNvPr id="9" name="TextBox 8">
            <a:extLst>
              <a:ext uri="{FF2B5EF4-FFF2-40B4-BE49-F238E27FC236}">
                <a16:creationId xmlns:a16="http://schemas.microsoft.com/office/drawing/2014/main" id="{65AADBDF-6812-4283-9BAA-8D2DFF1A9764}"/>
              </a:ext>
            </a:extLst>
          </p:cNvPr>
          <p:cNvSpPr txBox="1"/>
          <p:nvPr/>
        </p:nvSpPr>
        <p:spPr>
          <a:xfrm>
            <a:off x="2561544" y="1108168"/>
            <a:ext cx="366970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Possibilities</a:t>
            </a:r>
          </a:p>
        </p:txBody>
      </p:sp>
      <p:sp>
        <p:nvSpPr>
          <p:cNvPr id="10" name="TextBox 9">
            <a:extLst>
              <a:ext uri="{FF2B5EF4-FFF2-40B4-BE49-F238E27FC236}">
                <a16:creationId xmlns:a16="http://schemas.microsoft.com/office/drawing/2014/main" id="{678492A7-5BB9-45E3-A8B9-3A857E2215A1}"/>
              </a:ext>
            </a:extLst>
          </p:cNvPr>
          <p:cNvSpPr txBox="1"/>
          <p:nvPr/>
        </p:nvSpPr>
        <p:spPr>
          <a:xfrm>
            <a:off x="9531559" y="387560"/>
            <a:ext cx="2077081"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Roboto Light" panose="02000000000000000000" pitchFamily="2" charset="0"/>
                <a:ea typeface="Roboto Light" panose="02000000000000000000" pitchFamily="2" charset="0"/>
                <a:sym typeface="Calibri"/>
              </a:rPr>
              <a:t>It is a Mod: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rPr>
              <a:t>Do the items that is best for your staff</a:t>
            </a:r>
            <a:r>
              <a:rPr kumimoji="0" lang="en-US" sz="1800" b="0" i="0" u="none" strike="noStrike" cap="none" spc="0" normalizeH="0" baseline="0" dirty="0">
                <a:ln>
                  <a:noFill/>
                </a:ln>
                <a:solidFill>
                  <a:srgbClr val="000000"/>
                </a:solidFill>
                <a:effectLst/>
                <a:uFillTx/>
                <a:latin typeface="Roboto Light" panose="02000000000000000000" pitchFamily="2" charset="0"/>
                <a:ea typeface="Roboto Light" panose="02000000000000000000" pitchFamily="2" charset="0"/>
                <a:sym typeface="Calibri"/>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84109" y="1374525"/>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3" name="TextBox 2">
            <a:extLst>
              <a:ext uri="{FF2B5EF4-FFF2-40B4-BE49-F238E27FC236}">
                <a16:creationId xmlns:a16="http://schemas.microsoft.com/office/drawing/2014/main" id="{3783BF23-B15F-4CB6-84AC-B3A6B0529D27}"/>
              </a:ext>
            </a:extLst>
          </p:cNvPr>
          <p:cNvSpPr txBox="1"/>
          <p:nvPr/>
        </p:nvSpPr>
        <p:spPr>
          <a:xfrm>
            <a:off x="8132712" y="2161741"/>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Colors, Fonts, Infographics</a:t>
            </a:r>
          </a:p>
        </p:txBody>
      </p:sp>
      <p:pic>
        <p:nvPicPr>
          <p:cNvPr id="12" name="Picture 11" descr="A picture containing drawing&#10;&#10;Description automatically generated">
            <a:extLst>
              <a:ext uri="{FF2B5EF4-FFF2-40B4-BE49-F238E27FC236}">
                <a16:creationId xmlns:a16="http://schemas.microsoft.com/office/drawing/2014/main" id="{6E717F3D-F974-480A-B9F8-5F1D59A90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080" y="2383092"/>
            <a:ext cx="2770632" cy="4541520"/>
          </a:xfrm>
          <a:prstGeom prst="rect">
            <a:avLst/>
          </a:prstGeom>
        </p:spPr>
      </p:pic>
      <p:sp>
        <p:nvSpPr>
          <p:cNvPr id="13" name="TextBox 12">
            <a:extLst>
              <a:ext uri="{FF2B5EF4-FFF2-40B4-BE49-F238E27FC236}">
                <a16:creationId xmlns:a16="http://schemas.microsoft.com/office/drawing/2014/main" id="{F315B830-AF9D-4EC5-8F28-E3DDFF6E8AEF}"/>
              </a:ext>
            </a:extLst>
          </p:cNvPr>
          <p:cNvSpPr txBox="1"/>
          <p:nvPr/>
        </p:nvSpPr>
        <p:spPr>
          <a:xfrm>
            <a:off x="7963154" y="606168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Tree>
    <p:extLst>
      <p:ext uri="{BB962C8B-B14F-4D97-AF65-F5344CB8AC3E}">
        <p14:creationId xmlns:p14="http://schemas.microsoft.com/office/powerpoint/2010/main" val="29817650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6739915" y="1719791"/>
            <a:ext cx="5147285" cy="4113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Each Mod Lesson I will begin with a challenging, fun question.</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At end of lesson, I will give you the answer.</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Each week, two winners of $5.00 Starbucks Gift Card.</a:t>
            </a:r>
          </a:p>
          <a:p>
            <a:pPr marL="285750" marR="0" indent="-285750">
              <a:lnSpc>
                <a:spcPct val="115000"/>
              </a:lnSpc>
              <a:spcBef>
                <a:spcPts val="500"/>
              </a:spcBef>
              <a:spcAft>
                <a:spcPts val="1000"/>
              </a:spcAft>
              <a:buFont typeface="Arial" panose="020B0604020202020204" pitchFamily="34" charset="0"/>
              <a:buChar char="•"/>
            </a:pPr>
            <a:r>
              <a:rPr lang="en-US" dirty="0">
                <a:latin typeface="Roboto "/>
                <a:cs typeface="Times New Roman" panose="02020603050405020304" pitchFamily="18" charset="0"/>
              </a:rPr>
              <a:t>Staffs will be on different Mods, but no problem!</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Let’s have some fun!</a:t>
            </a:r>
          </a:p>
          <a:p>
            <a:pPr marL="285750" marR="0" indent="-285750">
              <a:lnSpc>
                <a:spcPct val="115000"/>
              </a:lnSpc>
              <a:spcBef>
                <a:spcPts val="500"/>
              </a:spcBef>
              <a:spcAft>
                <a:spcPts val="1000"/>
              </a:spcAft>
              <a:buFont typeface="Arial" panose="020B0604020202020204" pitchFamily="34" charset="0"/>
              <a:buChar char="•"/>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3627338" y="4947452"/>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Tree>
    <p:extLst>
      <p:ext uri="{BB962C8B-B14F-4D97-AF65-F5344CB8AC3E}">
        <p14:creationId xmlns:p14="http://schemas.microsoft.com/office/powerpoint/2010/main" val="13558616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The amount of money left at US airport checkpoints in the 2019 fiscal year is</a:t>
            </a:r>
            <a:r>
              <a:rPr lang="en-US" sz="2000" b="1" dirty="0">
                <a:solidFill>
                  <a:schemeClr val="accent6"/>
                </a:solidFill>
                <a:effectLst/>
                <a:latin typeface="Roboto" panose="02000000000000000000" pitchFamily="2" charset="0"/>
                <a:ea typeface="Roboto" panose="02000000000000000000" pitchFamily="2" charset="0"/>
              </a:rPr>
              <a:t>:</a:t>
            </a: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965865"/>
            <a:ext cx="3506303"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Kansas, Montana, North Dakota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Jeff Bell, Executive Vice President of Sales-Kansas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Keith Hughey, Sales Manager-Kansas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Reggie Jackson-North Dakota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Kelley-Kansas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Kati Patterson-Montana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Anne Scott-Montana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Tracy Tuley, CJE-Kansas</a:t>
            </a: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2452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$452,300</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$578,983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$723,123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$843,756</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a:t>
            </a:r>
            <a:r>
              <a:rPr lang="en-US" sz="1200" dirty="0">
                <a:latin typeface="Roboto Light" panose="02000000000000000000" pitchFamily="2" charset="0"/>
                <a:ea typeface="Roboto Light" panose="02000000000000000000" pitchFamily="2" charset="0"/>
              </a:rPr>
              <a:t>960,105</a:t>
            </a:r>
            <a:endParaRPr lang="en-US" sz="1200" dirty="0">
              <a:effectLst/>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8A1C2DF9-3FB3-48DD-BD2E-D9F7F01018E0}"/>
              </a:ext>
            </a:extLst>
          </p:cNvPr>
          <p:cNvSpPr txBox="1"/>
          <p:nvPr/>
        </p:nvSpPr>
        <p:spPr>
          <a:xfrm>
            <a:off x="7239000" y="2432957"/>
            <a:ext cx="4889422"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b="1" i="0" dirty="0">
                <a:solidFill>
                  <a:schemeClr val="accent6"/>
                </a:solidFill>
                <a:effectLst/>
                <a:latin typeface="Roboto" panose="02000000000000000000" pitchFamily="2" charset="0"/>
                <a:ea typeface="Roboto" panose="02000000000000000000" pitchFamily="2" charset="0"/>
              </a:rPr>
              <a:t>Money consisted of:</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0" i="0" dirty="0">
                <a:solidFill>
                  <a:srgbClr val="1B1B1B"/>
                </a:solidFill>
                <a:effectLst/>
                <a:latin typeface="Roboto  "/>
              </a:rPr>
              <a:t>loose change and paper currency that passengers removed from their pockets and left behind in a bin during the security screening process at TSA checkpoints.</a:t>
            </a:r>
            <a:endParaRPr kumimoji="0" lang="en-US" sz="1800" i="0" u="none" strike="noStrike" cap="none" spc="0" normalizeH="0" baseline="0" dirty="0">
              <a:ln>
                <a:noFill/>
              </a:ln>
              <a:solidFill>
                <a:srgbClr val="000000"/>
              </a:solidFill>
              <a:effectLst/>
              <a:uFillTx/>
              <a:latin typeface="Roboto  "/>
              <a:ea typeface="Roboto" panose="02000000000000000000" pitchFamily="2" charset="0"/>
              <a:sym typeface="Calibri"/>
            </a:endParaRPr>
          </a:p>
        </p:txBody>
      </p:sp>
      <p:pic>
        <p:nvPicPr>
          <p:cNvPr id="1026" name="Picture 2">
            <a:extLst>
              <a:ext uri="{FF2B5EF4-FFF2-40B4-BE49-F238E27FC236}">
                <a16:creationId xmlns:a16="http://schemas.microsoft.com/office/drawing/2014/main" id="{51ED99DD-1AC4-4932-A45F-FF88E7781D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133" y="3943438"/>
            <a:ext cx="3224124" cy="241809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930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The amount of money left at US airport checkpoints in the 2019 fiscal year is</a:t>
            </a:r>
            <a:r>
              <a:rPr lang="en-US" sz="2000" b="1" dirty="0">
                <a:solidFill>
                  <a:schemeClr val="accent6"/>
                </a:solidFill>
                <a:effectLst/>
                <a:latin typeface="Roboto" panose="02000000000000000000" pitchFamily="2" charset="0"/>
                <a:ea typeface="Roboto" panose="02000000000000000000" pitchFamily="2" charset="0"/>
              </a:rPr>
              <a:t>:</a:t>
            </a: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528299"/>
            <a:ext cx="420753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Kansas, Montana, North Dakota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Jeff Bell, Executive Vice President of Sales-Kansas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Keith Hughey, Sales Manager-Kansas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Reggie Jackson-North Dakota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Kelley-Kansas</a:t>
            </a:r>
          </a:p>
          <a:p>
            <a:r>
              <a:rPr lang="en-US" sz="1400" dirty="0">
                <a:latin typeface="Roboto Light" panose="02000000000000000000" pitchFamily="2" charset="0"/>
                <a:ea typeface="Roboto Light" panose="02000000000000000000" pitchFamily="2" charset="0"/>
              </a:rPr>
              <a:t>Kati Patterson-Montana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Anne Scott-Montana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Tracy Tuley, CJE-Kansas</a:t>
            </a: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2452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$452,300</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$578,983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$723,123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$843,756</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a:t>
            </a:r>
            <a:r>
              <a:rPr lang="en-US" sz="1200" dirty="0">
                <a:latin typeface="Roboto Light" panose="02000000000000000000" pitchFamily="2" charset="0"/>
                <a:ea typeface="Roboto Light" panose="02000000000000000000" pitchFamily="2" charset="0"/>
              </a:rPr>
              <a:t>960,105</a:t>
            </a:r>
            <a:endParaRPr lang="en-US" sz="1200" dirty="0">
              <a:effectLst/>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8A1C2DF9-3FB3-48DD-BD2E-D9F7F01018E0}"/>
              </a:ext>
            </a:extLst>
          </p:cNvPr>
          <p:cNvSpPr txBox="1"/>
          <p:nvPr/>
        </p:nvSpPr>
        <p:spPr>
          <a:xfrm>
            <a:off x="6568310" y="3448331"/>
            <a:ext cx="5623690"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b="1" i="0" dirty="0">
                <a:solidFill>
                  <a:schemeClr val="accent6"/>
                </a:solidFill>
                <a:effectLst/>
                <a:latin typeface="Roboto" panose="02000000000000000000" pitchFamily="2" charset="0"/>
                <a:ea typeface="Roboto" panose="02000000000000000000" pitchFamily="2" charset="0"/>
              </a:rPr>
              <a:t>Top Five Airports Money Left Behind</a:t>
            </a:r>
          </a:p>
          <a:p>
            <a:pPr algn="l">
              <a:buFont typeface="+mj-lt"/>
              <a:buAutoNum type="arabicPeriod"/>
            </a:pPr>
            <a:r>
              <a:rPr lang="en-US" b="0" i="0" dirty="0">
                <a:solidFill>
                  <a:srgbClr val="1B1B1B"/>
                </a:solidFill>
                <a:effectLst/>
                <a:latin typeface="Roboto  "/>
              </a:rPr>
              <a:t>John F. Kennedy International Airport - $98,110</a:t>
            </a:r>
          </a:p>
          <a:p>
            <a:pPr algn="l">
              <a:buFont typeface="+mj-lt"/>
              <a:buAutoNum type="arabicPeriod"/>
            </a:pPr>
            <a:r>
              <a:rPr lang="en-US" b="0" i="0" dirty="0">
                <a:solidFill>
                  <a:srgbClr val="1B1B1B"/>
                </a:solidFill>
                <a:effectLst/>
                <a:latin typeface="Roboto  "/>
              </a:rPr>
              <a:t>San Francisco International Airport - $52,668.70</a:t>
            </a:r>
          </a:p>
          <a:p>
            <a:pPr algn="l">
              <a:buFont typeface="+mj-lt"/>
              <a:buAutoNum type="arabicPeriod"/>
            </a:pPr>
            <a:r>
              <a:rPr lang="en-US" b="0" i="0" dirty="0">
                <a:solidFill>
                  <a:srgbClr val="1B1B1B"/>
                </a:solidFill>
                <a:effectLst/>
                <a:latin typeface="Roboto  "/>
              </a:rPr>
              <a:t>Miami International Airport - $47,694.03</a:t>
            </a:r>
          </a:p>
          <a:p>
            <a:pPr algn="l">
              <a:buFont typeface="+mj-lt"/>
              <a:buAutoNum type="arabicPeriod"/>
            </a:pPr>
            <a:r>
              <a:rPr lang="en-US" b="0" i="0" dirty="0">
                <a:solidFill>
                  <a:srgbClr val="1B1B1B"/>
                </a:solidFill>
                <a:effectLst/>
                <a:latin typeface="Roboto  "/>
              </a:rPr>
              <a:t>McCarran International Airport - $44,401.76</a:t>
            </a:r>
          </a:p>
          <a:p>
            <a:pPr algn="l">
              <a:buFont typeface="+mj-lt"/>
              <a:buAutoNum type="arabicPeriod"/>
            </a:pPr>
            <a:r>
              <a:rPr lang="en-US" b="0" i="0" dirty="0">
                <a:solidFill>
                  <a:srgbClr val="1B1B1B"/>
                </a:solidFill>
                <a:effectLst/>
                <a:latin typeface="Roboto  "/>
              </a:rPr>
              <a:t>Dallas/Fort Worth International Airport - $40,218.19</a:t>
            </a:r>
          </a:p>
          <a:p>
            <a:pPr marR="0" algn="l" defTabSz="914400" rtl="0" fontAlgn="auto" latinLnBrk="0" hangingPunct="0">
              <a:lnSpc>
                <a:spcPct val="100000"/>
              </a:lnSpc>
              <a:spcBef>
                <a:spcPts val="0"/>
              </a:spcBef>
              <a:spcAft>
                <a:spcPts val="0"/>
              </a:spcAft>
              <a:buClrTx/>
              <a:buSzTx/>
              <a:tabLst/>
            </a:pPr>
            <a:endParaRPr kumimoji="0" lang="en-US" sz="18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sym typeface="Calibri"/>
            </a:endParaRPr>
          </a:p>
        </p:txBody>
      </p:sp>
      <p:pic>
        <p:nvPicPr>
          <p:cNvPr id="2050" name="Picture 2" descr="Backpack left behind">
            <a:extLst>
              <a:ext uri="{FF2B5EF4-FFF2-40B4-BE49-F238E27FC236}">
                <a16:creationId xmlns:a16="http://schemas.microsoft.com/office/drawing/2014/main" id="{51CD9BA5-DA6A-4987-A8B6-945DDE513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88484" y="4753612"/>
            <a:ext cx="2260710" cy="16955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327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The amount of money left at US airport checkpoints in the 2019 fiscal year is</a:t>
            </a:r>
            <a:r>
              <a:rPr lang="en-US" sz="2000" b="1" dirty="0">
                <a:solidFill>
                  <a:schemeClr val="accent6"/>
                </a:solidFill>
                <a:effectLst/>
                <a:latin typeface="Roboto" panose="02000000000000000000" pitchFamily="2" charset="0"/>
                <a:ea typeface="Roboto" panose="02000000000000000000" pitchFamily="2" charset="0"/>
              </a:rPr>
              <a:t>:</a:t>
            </a: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528299"/>
            <a:ext cx="420753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Kansas, Montana, North Dakota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Jeff Bell, Executive Vice President of Sales-Kansas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Keith Hughey, Sales Manager-Kansas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Reggie Jackson-North Dakota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Kelley-Kansas</a:t>
            </a:r>
          </a:p>
          <a:p>
            <a:r>
              <a:rPr lang="en-US" sz="1400">
                <a:latin typeface="Roboto Light" panose="02000000000000000000" pitchFamily="2" charset="0"/>
                <a:ea typeface="Roboto Light" panose="02000000000000000000" pitchFamily="2" charset="0"/>
              </a:rPr>
              <a:t>Kati Patterson-Montana</a:t>
            </a:r>
            <a:endParaRPr lang="en-US" sz="1400" dirty="0">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Anne Scott-Montana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Tracy Tuley, CJE-Kansas</a:t>
            </a: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2452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$452,300</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$578,983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$723,123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$843,756</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a:t>
            </a:r>
            <a:r>
              <a:rPr lang="en-US" sz="1200" dirty="0">
                <a:latin typeface="Roboto Light" panose="02000000000000000000" pitchFamily="2" charset="0"/>
                <a:ea typeface="Roboto Light" panose="02000000000000000000" pitchFamily="2" charset="0"/>
              </a:rPr>
              <a:t>960,105</a:t>
            </a:r>
            <a:endParaRPr lang="en-US" sz="1200" dirty="0">
              <a:effectLst/>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8A1C2DF9-3FB3-48DD-BD2E-D9F7F01018E0}"/>
              </a:ext>
            </a:extLst>
          </p:cNvPr>
          <p:cNvSpPr txBox="1"/>
          <p:nvPr/>
        </p:nvSpPr>
        <p:spPr>
          <a:xfrm>
            <a:off x="6568310" y="3448331"/>
            <a:ext cx="5278811"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b="1" i="0" dirty="0">
                <a:solidFill>
                  <a:schemeClr val="accent6"/>
                </a:solidFill>
                <a:effectLst/>
                <a:latin typeface="Roboto" panose="02000000000000000000" pitchFamily="2" charset="0"/>
                <a:ea typeface="Roboto" panose="02000000000000000000" pitchFamily="2" charset="0"/>
              </a:rPr>
              <a:t>Kansas: </a:t>
            </a:r>
            <a:r>
              <a:rPr lang="en-US" b="0" i="0" dirty="0">
                <a:solidFill>
                  <a:srgbClr val="4A4A4A"/>
                </a:solidFill>
                <a:effectLst/>
                <a:latin typeface="Roboto  "/>
              </a:rPr>
              <a:t>All the wheat grown in Kansas in a single year would fit in a train stretching from western Kansas to the Atlantic Ocean.</a:t>
            </a:r>
          </a:p>
          <a:p>
            <a:pPr algn="l"/>
            <a:r>
              <a:rPr lang="en-US" b="1" i="0" dirty="0">
                <a:solidFill>
                  <a:schemeClr val="accent6"/>
                </a:solidFill>
                <a:effectLst/>
                <a:latin typeface="Roboto" panose="02000000000000000000" pitchFamily="2" charset="0"/>
                <a:ea typeface="Roboto" panose="02000000000000000000" pitchFamily="2" charset="0"/>
              </a:rPr>
              <a:t>Montana: </a:t>
            </a:r>
            <a:r>
              <a:rPr lang="en-US" i="0" dirty="0">
                <a:solidFill>
                  <a:srgbClr val="1B1B1B"/>
                </a:solidFill>
                <a:effectLst/>
                <a:latin typeface="Roboto  "/>
              </a:rPr>
              <a:t>Ted Turner, the owner and founder of CNN, was born in Montana</a:t>
            </a:r>
          </a:p>
          <a:p>
            <a:r>
              <a:rPr lang="en-US" b="1" i="0" dirty="0">
                <a:solidFill>
                  <a:schemeClr val="accent6"/>
                </a:solidFill>
                <a:effectLst/>
                <a:latin typeface="Roboto" panose="02000000000000000000" pitchFamily="2" charset="0"/>
                <a:ea typeface="Roboto" panose="02000000000000000000" pitchFamily="2" charset="0"/>
              </a:rPr>
              <a:t>North Dakota: </a:t>
            </a:r>
            <a:r>
              <a:rPr lang="en-US" b="0" i="0" dirty="0">
                <a:solidFill>
                  <a:srgbClr val="4A4A4A"/>
                </a:solidFill>
                <a:effectLst/>
                <a:latin typeface="Roboto  "/>
              </a:rPr>
              <a:t>One of the most popular giant roadside sculpture is Salem Sue, the world’s largest Holstein cow. It is right outside of the city of New Salem.</a:t>
            </a:r>
            <a:endParaRPr lang="en-US" b="1" i="0" dirty="0">
              <a:solidFill>
                <a:schemeClr val="accent6"/>
              </a:solidFill>
              <a:effectLst/>
              <a:latin typeface="Roboto  "/>
              <a:ea typeface="Roboto" panose="02000000000000000000" pitchFamily="2" charset="0"/>
            </a:endParaRPr>
          </a:p>
          <a:p>
            <a:endParaRPr lang="en-US" b="1" i="0" dirty="0">
              <a:solidFill>
                <a:schemeClr val="accent6"/>
              </a:solidFill>
              <a:effectLst/>
              <a:latin typeface="Roboto  "/>
              <a:ea typeface="Roboto" panose="02000000000000000000" pitchFamily="2" charset="0"/>
            </a:endParaRPr>
          </a:p>
          <a:p>
            <a:pPr marR="0" algn="l" defTabSz="914400" rtl="0" fontAlgn="auto" latinLnBrk="0" hangingPunct="0">
              <a:lnSpc>
                <a:spcPct val="100000"/>
              </a:lnSpc>
              <a:spcBef>
                <a:spcPts val="0"/>
              </a:spcBef>
              <a:spcAft>
                <a:spcPts val="0"/>
              </a:spcAft>
              <a:buClrTx/>
              <a:buSzTx/>
              <a:tabLst/>
            </a:pPr>
            <a:endParaRPr lang="en-US" b="1" i="0" dirty="0">
              <a:solidFill>
                <a:schemeClr val="accent6"/>
              </a:solidFill>
              <a:effectLst/>
              <a:latin typeface="Roboto  "/>
              <a:ea typeface="Roboto" panose="02000000000000000000" pitchFamily="2" charset="0"/>
            </a:endParaRPr>
          </a:p>
          <a:p>
            <a:pPr marR="0" algn="l" defTabSz="914400" rtl="0" fontAlgn="auto" latinLnBrk="0" hangingPunct="0">
              <a:lnSpc>
                <a:spcPct val="100000"/>
              </a:lnSpc>
              <a:spcBef>
                <a:spcPts val="0"/>
              </a:spcBef>
              <a:spcAft>
                <a:spcPts val="0"/>
              </a:spcAft>
              <a:buClrTx/>
              <a:buSzTx/>
              <a:tabLst/>
            </a:pPr>
            <a:endParaRPr lang="en-US" b="1" i="0" dirty="0">
              <a:solidFill>
                <a:schemeClr val="accent6"/>
              </a:solidFill>
              <a:effectLst/>
              <a:latin typeface="Roboto" panose="02000000000000000000" pitchFamily="2" charset="0"/>
              <a:ea typeface="Roboto" panose="02000000000000000000" pitchFamily="2" charset="0"/>
            </a:endParaRPr>
          </a:p>
          <a:p>
            <a:pPr marR="0" algn="l" defTabSz="914400" rtl="0" fontAlgn="auto" latinLnBrk="0" hangingPunct="0">
              <a:lnSpc>
                <a:spcPct val="100000"/>
              </a:lnSpc>
              <a:spcBef>
                <a:spcPts val="0"/>
              </a:spcBef>
              <a:spcAft>
                <a:spcPts val="0"/>
              </a:spcAft>
              <a:buClrTx/>
              <a:buSzTx/>
              <a:tabLst/>
            </a:pPr>
            <a:endParaRPr kumimoji="0" lang="en-US" sz="18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sym typeface="Calibri"/>
            </a:endParaRPr>
          </a:p>
        </p:txBody>
      </p:sp>
      <p:pic>
        <p:nvPicPr>
          <p:cNvPr id="9" name="Picture 8" descr="A statue of a cow&#10;&#10;Description automatically generated">
            <a:extLst>
              <a:ext uri="{FF2B5EF4-FFF2-40B4-BE49-F238E27FC236}">
                <a16:creationId xmlns:a16="http://schemas.microsoft.com/office/drawing/2014/main" id="{1626A36B-F737-4E36-8024-F68ECE42C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791" y="4473233"/>
            <a:ext cx="3091022" cy="2318267"/>
          </a:xfrm>
          <a:prstGeom prst="rect">
            <a:avLst/>
          </a:prstGeom>
          <a:ln w="12700">
            <a:solidFill>
              <a:schemeClr val="tx1"/>
            </a:solidFill>
          </a:ln>
        </p:spPr>
      </p:pic>
    </p:spTree>
    <p:extLst>
      <p:ext uri="{BB962C8B-B14F-4D97-AF65-F5344CB8AC3E}">
        <p14:creationId xmlns:p14="http://schemas.microsoft.com/office/powerpoint/2010/main" val="15140141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The amount of money left at US airport checkpoints in the 2019 fiscal year is</a:t>
            </a:r>
            <a:r>
              <a:rPr lang="en-US" sz="2000" b="1" dirty="0">
                <a:solidFill>
                  <a:schemeClr val="accent6"/>
                </a:solidFill>
                <a:effectLst/>
                <a:latin typeface="Roboto" panose="02000000000000000000" pitchFamily="2" charset="0"/>
                <a:ea typeface="Roboto" panose="02000000000000000000" pitchFamily="2" charset="0"/>
              </a:rPr>
              <a:t>:</a:t>
            </a: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528299"/>
            <a:ext cx="4207530"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Kansas, Montana, North Dakota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Jeff Bell, Executive Vice President of Sales-Kansas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Keith Hughey, Sales Manager-Kansas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Reggie Jackson-North Dakota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Kelley-Kansas</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Anne Scott-Montana</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Tracy Tuley, CJE-Kansas</a:t>
            </a: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2452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$452,300</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$578,983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$723,123</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$843,756</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a:t>
            </a:r>
            <a:r>
              <a:rPr lang="en-US" sz="1200" dirty="0">
                <a:latin typeface="Roboto Light" panose="02000000000000000000" pitchFamily="2" charset="0"/>
                <a:ea typeface="Roboto Light" panose="02000000000000000000" pitchFamily="2" charset="0"/>
              </a:rPr>
              <a:t>960,105</a:t>
            </a:r>
            <a:endParaRPr lang="en-US" sz="1200" dirty="0">
              <a:effectLst/>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6F086298-8375-4A63-8C86-CDF84CFF0110}"/>
              </a:ext>
            </a:extLst>
          </p:cNvPr>
          <p:cNvSpPr txBox="1"/>
          <p:nvPr/>
        </p:nvSpPr>
        <p:spPr>
          <a:xfrm>
            <a:off x="4257129" y="4294210"/>
            <a:ext cx="7934871"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$960,105</a:t>
            </a:r>
          </a:p>
        </p:txBody>
      </p:sp>
    </p:spTree>
    <p:extLst>
      <p:ext uri="{BB962C8B-B14F-4D97-AF65-F5344CB8AC3E}">
        <p14:creationId xmlns:p14="http://schemas.microsoft.com/office/powerpoint/2010/main" val="1154300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2629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Monochromatic</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 </a:t>
            </a:r>
            <a:r>
              <a:rPr lang="en-US" sz="2400" dirty="0">
                <a:solidFill>
                  <a:schemeClr val="bg1"/>
                </a:solidFill>
                <a:latin typeface="Roboto "/>
                <a:ea typeface="Roboto Light" panose="02000000000000000000" pitchFamily="2" charset="0"/>
              </a:rPr>
              <a:t>Creating Mood with Color  and Type</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545561" y="1192672"/>
            <a:ext cx="5741440" cy="1261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Color schemes use different shades or tints of the SAME color.  Choose a blue in your yearbook and use the same color with different shades or tints to create a great look in your book.</a:t>
            </a:r>
            <a:endParaRPr lang="en-US" sz="1800" dirty="0">
              <a:solidFill>
                <a:schemeClr val="accent6"/>
              </a:solidFill>
              <a:effectLst/>
              <a:latin typeface="Roboto  "/>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6B754E-6577-4AE7-9808-ACE95E25ED57}"/>
              </a:ext>
            </a:extLst>
          </p:cNvPr>
          <p:cNvSpPr txBox="1"/>
          <p:nvPr/>
        </p:nvSpPr>
        <p:spPr>
          <a:xfrm>
            <a:off x="4871275" y="2480636"/>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Complimentary</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552105" y="3454390"/>
            <a:ext cx="6406220" cy="1263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Complimentary colors (red and green) are situated opposite of each other on the color wheel. Use this color method when you want to create contrast in your yearbook</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5961764" y="4596388"/>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Analogous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5552105" y="5577928"/>
            <a:ext cx="6483507" cy="1261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Colors appear next to each other on the color wheel.  If you use two or three colors close to each other on the color wheel, you are creating a harmonious blend effect in your yearbook.</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pic>
        <p:nvPicPr>
          <p:cNvPr id="12" name="Picture 11" descr="Chart, bubble chart&#10;&#10;Description automatically generated">
            <a:extLst>
              <a:ext uri="{FF2B5EF4-FFF2-40B4-BE49-F238E27FC236}">
                <a16:creationId xmlns:a16="http://schemas.microsoft.com/office/drawing/2014/main" id="{9D739D10-24AE-4997-83B5-FEB92E531D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279" y="228370"/>
            <a:ext cx="4496281" cy="3034997"/>
          </a:xfrm>
          <a:prstGeom prst="rect">
            <a:avLst/>
          </a:prstGeom>
          <a:ln w="12700">
            <a:solidFill>
              <a:schemeClr val="tx1"/>
            </a:solidFill>
          </a:ln>
        </p:spPr>
      </p:pic>
    </p:spTree>
    <p:extLst>
      <p:ext uri="{BB962C8B-B14F-4D97-AF65-F5344CB8AC3E}">
        <p14:creationId xmlns:p14="http://schemas.microsoft.com/office/powerpoint/2010/main" val="13741661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2629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Monochromatic</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 </a:t>
            </a:r>
            <a:r>
              <a:rPr lang="en-US" sz="2400" dirty="0">
                <a:solidFill>
                  <a:schemeClr val="bg1"/>
                </a:solidFill>
                <a:latin typeface="Roboto "/>
                <a:ea typeface="Roboto Light" panose="02000000000000000000" pitchFamily="2" charset="0"/>
              </a:rPr>
              <a:t>Creating Mood with Color  and Type</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545561" y="1192672"/>
            <a:ext cx="5741440" cy="1261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Color schemes use different shades or tints of the SAME color.  Choose a blue in your yearbook and use the same color with different shades or tints to create a great look in your book.  (Shades of Blue)</a:t>
            </a:r>
            <a:endParaRPr lang="en-US" sz="1800" dirty="0">
              <a:solidFill>
                <a:schemeClr val="accent6"/>
              </a:solidFill>
              <a:effectLst/>
              <a:latin typeface="Roboto  "/>
              <a:ea typeface="Calibri" panose="020F0502020204030204" pitchFamily="34" charset="0"/>
              <a:cs typeface="Calibri" panose="020F0502020204030204" pitchFamily="34" charset="0"/>
            </a:endParaRPr>
          </a:p>
        </p:txBody>
      </p:sp>
      <p:pic>
        <p:nvPicPr>
          <p:cNvPr id="12" name="Picture 11" descr="Chart, bubble chart&#10;&#10;Description automatically generated">
            <a:extLst>
              <a:ext uri="{FF2B5EF4-FFF2-40B4-BE49-F238E27FC236}">
                <a16:creationId xmlns:a16="http://schemas.microsoft.com/office/drawing/2014/main" id="{9D739D10-24AE-4997-83B5-FEB92E531D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279" y="228370"/>
            <a:ext cx="4496281" cy="3034997"/>
          </a:xfrm>
          <a:prstGeom prst="rect">
            <a:avLst/>
          </a:prstGeom>
          <a:ln w="12700">
            <a:solidFill>
              <a:schemeClr val="tx1"/>
            </a:solidFill>
          </a:ln>
        </p:spPr>
      </p:pic>
      <p:pic>
        <p:nvPicPr>
          <p:cNvPr id="6" name="Picture 5" descr="A screenshot of a newspaper&#10;&#10;Description automatically generated">
            <a:extLst>
              <a:ext uri="{FF2B5EF4-FFF2-40B4-BE49-F238E27FC236}">
                <a16:creationId xmlns:a16="http://schemas.microsoft.com/office/drawing/2014/main" id="{FF49C0BE-4414-4BEE-9B31-19A8DB9ED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868" y="2637142"/>
            <a:ext cx="6073697" cy="4059331"/>
          </a:xfrm>
          <a:prstGeom prst="rect">
            <a:avLst/>
          </a:prstGeom>
          <a:ln w="12700">
            <a:solidFill>
              <a:schemeClr val="tx1"/>
            </a:solidFill>
          </a:ln>
        </p:spPr>
      </p:pic>
    </p:spTree>
    <p:extLst>
      <p:ext uri="{BB962C8B-B14F-4D97-AF65-F5344CB8AC3E}">
        <p14:creationId xmlns:p14="http://schemas.microsoft.com/office/powerpoint/2010/main" val="15051719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 </a:t>
            </a:r>
            <a:r>
              <a:rPr lang="en-US" sz="2400" dirty="0">
                <a:solidFill>
                  <a:schemeClr val="bg1"/>
                </a:solidFill>
                <a:latin typeface="Roboto "/>
                <a:ea typeface="Roboto Light" panose="02000000000000000000" pitchFamily="2" charset="0"/>
              </a:rPr>
              <a:t>Creating Mood with Color  and Type</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5" name="TextBox 4">
            <a:extLst>
              <a:ext uri="{FF2B5EF4-FFF2-40B4-BE49-F238E27FC236}">
                <a16:creationId xmlns:a16="http://schemas.microsoft.com/office/drawing/2014/main" id="{5E6B754E-6577-4AE7-9808-ACE95E25ED57}"/>
              </a:ext>
            </a:extLst>
          </p:cNvPr>
          <p:cNvSpPr txBox="1"/>
          <p:nvPr/>
        </p:nvSpPr>
        <p:spPr>
          <a:xfrm>
            <a:off x="4624885" y="98827"/>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Complimentary</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4659613" y="1165664"/>
            <a:ext cx="5836778" cy="1261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Complimentary colors (red and green) are situated opposite of each other on the color wheel. Use this color method when you want to create contrast in your yearbook. (Yellow vs Blue)</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pic>
        <p:nvPicPr>
          <p:cNvPr id="12" name="Picture 11" descr="Chart, bubble chart&#10;&#10;Description automatically generated">
            <a:extLst>
              <a:ext uri="{FF2B5EF4-FFF2-40B4-BE49-F238E27FC236}">
                <a16:creationId xmlns:a16="http://schemas.microsoft.com/office/drawing/2014/main" id="{9D739D10-24AE-4997-83B5-FEB92E531D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279" y="228370"/>
            <a:ext cx="4496281" cy="3034997"/>
          </a:xfrm>
          <a:prstGeom prst="rect">
            <a:avLst/>
          </a:prstGeom>
          <a:ln w="12700">
            <a:solidFill>
              <a:schemeClr val="tx1"/>
            </a:solidFill>
          </a:ln>
        </p:spPr>
      </p:pic>
      <p:pic>
        <p:nvPicPr>
          <p:cNvPr id="6" name="Picture 5" descr="A screenshot of a newspaper&#10;&#10;Description automatically generated">
            <a:extLst>
              <a:ext uri="{FF2B5EF4-FFF2-40B4-BE49-F238E27FC236}">
                <a16:creationId xmlns:a16="http://schemas.microsoft.com/office/drawing/2014/main" id="{B13D7B0A-D171-482D-B6B2-9E3AD8C1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172" y="2566485"/>
            <a:ext cx="5836778" cy="3971959"/>
          </a:xfrm>
          <a:prstGeom prst="rect">
            <a:avLst/>
          </a:prstGeom>
          <a:ln w="12700">
            <a:solidFill>
              <a:schemeClr val="tx1"/>
            </a:solidFill>
          </a:ln>
        </p:spPr>
      </p:pic>
    </p:spTree>
    <p:extLst>
      <p:ext uri="{BB962C8B-B14F-4D97-AF65-F5344CB8AC3E}">
        <p14:creationId xmlns:p14="http://schemas.microsoft.com/office/powerpoint/2010/main" val="1415045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 </a:t>
            </a:r>
            <a:r>
              <a:rPr lang="en-US" sz="2400" dirty="0">
                <a:solidFill>
                  <a:schemeClr val="bg1"/>
                </a:solidFill>
                <a:latin typeface="Roboto "/>
                <a:ea typeface="Roboto Light" panose="02000000000000000000" pitchFamily="2" charset="0"/>
              </a:rPr>
              <a:t>Creating Mood with Color  and Type</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4745924" y="237966"/>
            <a:ext cx="659303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Analogous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4745923" y="1219505"/>
            <a:ext cx="5482216" cy="1854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Colors appear next to each other on the color wheel.  If you use two or three colors close to each other on the color wheel, you are creating a harmonious blend effect in your yearbook. (Instead of shades of the same color, the school used light blue and </a:t>
            </a:r>
            <a:r>
              <a:rPr lang="en-US" sz="1800">
                <a:solidFill>
                  <a:schemeClr val="accent6"/>
                </a:solidFill>
                <a:effectLst/>
                <a:latin typeface="Roboto  "/>
                <a:ea typeface="Times New Roman" panose="02020603050405020304" pitchFamily="18" charset="0"/>
              </a:rPr>
              <a:t>dark blue.)</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pic>
        <p:nvPicPr>
          <p:cNvPr id="12" name="Picture 11" descr="Chart, bubble chart&#10;&#10;Description automatically generated">
            <a:extLst>
              <a:ext uri="{FF2B5EF4-FFF2-40B4-BE49-F238E27FC236}">
                <a16:creationId xmlns:a16="http://schemas.microsoft.com/office/drawing/2014/main" id="{9D739D10-24AE-4997-83B5-FEB92E531D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279" y="228370"/>
            <a:ext cx="4496281" cy="3034997"/>
          </a:xfrm>
          <a:prstGeom prst="rect">
            <a:avLst/>
          </a:prstGeom>
          <a:ln w="12700">
            <a:solidFill>
              <a:schemeClr val="tx1"/>
            </a:solidFill>
          </a:ln>
        </p:spPr>
      </p:pic>
      <p:pic>
        <p:nvPicPr>
          <p:cNvPr id="6" name="Picture 5" descr="A screenshot of a newspaper&#10;&#10;Description automatically generated">
            <a:extLst>
              <a:ext uri="{FF2B5EF4-FFF2-40B4-BE49-F238E27FC236}">
                <a16:creationId xmlns:a16="http://schemas.microsoft.com/office/drawing/2014/main" id="{D4AD293A-8978-4F27-835A-3A861E454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658" y="3104580"/>
            <a:ext cx="6787987" cy="3713312"/>
          </a:xfrm>
          <a:prstGeom prst="rect">
            <a:avLst/>
          </a:prstGeom>
          <a:ln w="12700">
            <a:solidFill>
              <a:schemeClr val="tx1"/>
            </a:solidFill>
          </a:ln>
        </p:spPr>
      </p:pic>
    </p:spTree>
    <p:extLst>
      <p:ext uri="{BB962C8B-B14F-4D97-AF65-F5344CB8AC3E}">
        <p14:creationId xmlns:p14="http://schemas.microsoft.com/office/powerpoint/2010/main" val="17712652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6055847" y="355477"/>
            <a:ext cx="571625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Color</a:t>
            </a:r>
          </a:p>
        </p:txBody>
      </p:sp>
      <p:sp>
        <p:nvSpPr>
          <p:cNvPr id="3" name="TextBox 2">
            <a:extLst>
              <a:ext uri="{FF2B5EF4-FFF2-40B4-BE49-F238E27FC236}">
                <a16:creationId xmlns:a16="http://schemas.microsoft.com/office/drawing/2014/main" id="{3783BF23-B15F-4CB6-84AC-B3A6B0529D27}"/>
              </a:ext>
            </a:extLst>
          </p:cNvPr>
          <p:cNvSpPr txBox="1"/>
          <p:nvPr/>
        </p:nvSpPr>
        <p:spPr>
          <a:xfrm>
            <a:off x="6608867" y="968434"/>
            <a:ext cx="428845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5400" dirty="0">
                <a:solidFill>
                  <a:srgbClr val="00B050"/>
                </a:solidFill>
                <a:latin typeface="Roboto Light" panose="02000000000000000000" pitchFamily="2" charset="0"/>
                <a:ea typeface="Roboto Light" panose="02000000000000000000" pitchFamily="2" charset="0"/>
              </a:rPr>
              <a:t>Suggestions</a:t>
            </a:r>
            <a:endPar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4181724"/>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 </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Six suggestions for using color in your yearbook</a:t>
            </a:r>
          </a:p>
        </p:txBody>
      </p:sp>
      <p:sp>
        <p:nvSpPr>
          <p:cNvPr id="9" name="TextBox 8">
            <a:extLst>
              <a:ext uri="{FF2B5EF4-FFF2-40B4-BE49-F238E27FC236}">
                <a16:creationId xmlns:a16="http://schemas.microsoft.com/office/drawing/2014/main" id="{7E332280-2777-47E7-BF98-94B0D6522322}"/>
              </a:ext>
            </a:extLst>
          </p:cNvPr>
          <p:cNvSpPr txBox="1"/>
          <p:nvPr/>
        </p:nvSpPr>
        <p:spPr>
          <a:xfrm>
            <a:off x="5875157" y="2157629"/>
            <a:ext cx="6193274" cy="4713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0"/>
              </a:spcAft>
              <a:buFont typeface="+mj-lt"/>
              <a:buAutoNum type="arabicPeriod"/>
            </a:pPr>
            <a:r>
              <a:rPr lang="en-US" sz="2000" dirty="0">
                <a:effectLst/>
                <a:latin typeface="Roboto" panose="02000000000000000000" pitchFamily="2" charset="0"/>
                <a:ea typeface="Roboto" panose="02000000000000000000" pitchFamily="2" charset="0"/>
                <a:cs typeface="Times New Roman" panose="02020603050405020304" pitchFamily="18" charset="0"/>
              </a:rPr>
              <a:t>Use color to draw attention to specific things</a:t>
            </a:r>
          </a:p>
          <a:p>
            <a:pPr lvl="1" indent="0">
              <a:lnSpc>
                <a:spcPct val="107000"/>
              </a:lnSpc>
            </a:pPr>
            <a:r>
              <a:rPr lang="en-US" sz="2000" dirty="0">
                <a:latin typeface="Roboto" panose="02000000000000000000" pitchFamily="2" charset="0"/>
                <a:ea typeface="Roboto" panose="02000000000000000000" pitchFamily="2" charset="0"/>
                <a:cs typeface="Times New Roman" panose="02020603050405020304" pitchFamily="18" charset="0"/>
              </a:rPr>
              <a:t>             	</a:t>
            </a:r>
            <a:r>
              <a:rPr lang="en-US" sz="2000" dirty="0">
                <a:solidFill>
                  <a:schemeClr val="accent6"/>
                </a:solidFill>
                <a:latin typeface="Roboto" panose="02000000000000000000" pitchFamily="2" charset="0"/>
                <a:ea typeface="Roboto" panose="02000000000000000000" pitchFamily="2" charset="0"/>
                <a:cs typeface="Times New Roman" panose="02020603050405020304" pitchFamily="18" charset="0"/>
              </a:rPr>
              <a:t>It is not a coloring book-all color</a:t>
            </a:r>
          </a:p>
          <a:p>
            <a:pPr lvl="1" indent="0">
              <a:lnSpc>
                <a:spcPct val="107000"/>
              </a:lnSpc>
            </a:pPr>
            <a:r>
              <a:rPr lang="en-US" sz="2000" dirty="0">
                <a:effectLst/>
                <a:latin typeface="Roboto" panose="02000000000000000000" pitchFamily="2" charset="0"/>
                <a:ea typeface="Roboto" panose="02000000000000000000" pitchFamily="2" charset="0"/>
                <a:cs typeface="Times New Roman" panose="02020603050405020304" pitchFamily="18" charset="0"/>
              </a:rPr>
              <a:t>2.  Color is a compliment to the content               	</a:t>
            </a:r>
            <a:r>
              <a:rPr lang="en-US" sz="20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rPr>
              <a:t>Creates the right mood for the reader</a:t>
            </a:r>
          </a:p>
          <a:p>
            <a:pPr>
              <a:lnSpc>
                <a:spcPct val="107000"/>
              </a:lnSpc>
            </a:pPr>
            <a:r>
              <a:rPr lang="en-US" sz="2000" dirty="0">
                <a:effectLst/>
                <a:latin typeface="Roboto" panose="02000000000000000000" pitchFamily="2" charset="0"/>
                <a:ea typeface="Roboto" panose="02000000000000000000" pitchFamily="2" charset="0"/>
                <a:cs typeface="Times New Roman" panose="02020603050405020304" pitchFamily="18" charset="0"/>
              </a:rPr>
              <a:t>3.  Think of the mood you want</a:t>
            </a:r>
          </a:p>
          <a:p>
            <a:pPr>
              <a:lnSpc>
                <a:spcPct val="107000"/>
              </a:lnSpc>
            </a:pPr>
            <a:r>
              <a:rPr lang="en-US" sz="2000" dirty="0">
                <a:effectLst/>
                <a:latin typeface="Roboto" panose="02000000000000000000" pitchFamily="2" charset="0"/>
                <a:ea typeface="Roboto" panose="02000000000000000000" pitchFamily="2" charset="0"/>
                <a:cs typeface="Times New Roman" panose="02020603050405020304" pitchFamily="18" charset="0"/>
              </a:rPr>
              <a:t>	</a:t>
            </a:r>
            <a:r>
              <a:rPr lang="en-US" sz="1800" dirty="0">
                <a:solidFill>
                  <a:schemeClr val="accent6"/>
                </a:solidFill>
                <a:effectLst/>
                <a:latin typeface="Roboto" panose="02000000000000000000" pitchFamily="2" charset="0"/>
                <a:ea typeface="Roboto" panose="02000000000000000000" pitchFamily="2" charset="0"/>
              </a:rPr>
              <a:t>Red is a more stimulating color while blue is 	more of a calming color </a:t>
            </a:r>
          </a:p>
          <a:p>
            <a:pPr>
              <a:lnSpc>
                <a:spcPct val="107000"/>
              </a:lnSpc>
            </a:pPr>
            <a:r>
              <a:rPr lang="en-US" sz="2000" dirty="0">
                <a:solidFill>
                  <a:schemeClr val="tx1"/>
                </a:solidFill>
                <a:latin typeface="Roboto" panose="02000000000000000000" pitchFamily="2" charset="0"/>
                <a:ea typeface="Roboto" panose="02000000000000000000" pitchFamily="2" charset="0"/>
                <a:cs typeface="Times New Roman" panose="02020603050405020304" pitchFamily="18" charset="0"/>
              </a:rPr>
              <a:t>4.  </a:t>
            </a:r>
            <a:r>
              <a:rPr lang="en-US" sz="2000" dirty="0">
                <a:latin typeface="Roboto" panose="02000000000000000000" pitchFamily="2" charset="0"/>
                <a:ea typeface="Roboto" panose="02000000000000000000" pitchFamily="2" charset="0"/>
                <a:cs typeface="Times New Roman" panose="02020603050405020304" pitchFamily="18" charset="0"/>
              </a:rPr>
              <a:t>Consider your yearbook content</a:t>
            </a:r>
          </a:p>
          <a:p>
            <a:pPr lvl="5" indent="0">
              <a:lnSpc>
                <a:spcPct val="107000"/>
              </a:lnSpc>
            </a:pPr>
            <a:r>
              <a:rPr lang="en-US" sz="1800" dirty="0">
                <a:solidFill>
                  <a:srgbClr val="000000"/>
                </a:solidFill>
                <a:effectLst/>
                <a:latin typeface="Arial" panose="020B0604020202020204" pitchFamily="34" charset="0"/>
                <a:ea typeface="Times New Roman" panose="02020603050405020304" pitchFamily="18" charset="0"/>
              </a:rPr>
              <a:t>             	</a:t>
            </a:r>
            <a:r>
              <a:rPr lang="en-US" dirty="0">
                <a:solidFill>
                  <a:schemeClr val="accent6"/>
                </a:solidFill>
                <a:latin typeface="Arial" panose="020B0604020202020204" pitchFamily="34" charset="0"/>
                <a:ea typeface="Times New Roman" panose="02020603050405020304" pitchFamily="18" charset="0"/>
              </a:rPr>
              <a:t>Monochromatic, complimentary, analogous</a:t>
            </a:r>
            <a:endParaRPr lang="en-US" sz="1800" dirty="0">
              <a:solidFill>
                <a:schemeClr val="accent6"/>
              </a:solidFill>
              <a:latin typeface="Arial" panose="020B0604020202020204" pitchFamily="34" charset="0"/>
              <a:ea typeface="Times New Roman" panose="02020603050405020304" pitchFamily="18" charset="0"/>
            </a:endParaRPr>
          </a:p>
          <a:p>
            <a:pPr lvl="5" indent="0">
              <a:lnSpc>
                <a:spcPct val="107000"/>
              </a:lnSpc>
            </a:pPr>
            <a:r>
              <a:rPr lang="en-US" sz="2000" dirty="0">
                <a:latin typeface="Roboto" panose="02000000000000000000" pitchFamily="2" charset="0"/>
                <a:ea typeface="Roboto" panose="02000000000000000000" pitchFamily="2" charset="0"/>
                <a:cs typeface="Times New Roman" panose="02020603050405020304" pitchFamily="18" charset="0"/>
              </a:rPr>
              <a:t>5</a:t>
            </a:r>
            <a:r>
              <a:rPr lang="en-US" sz="2000" dirty="0">
                <a:effectLst/>
                <a:latin typeface="Roboto" panose="02000000000000000000" pitchFamily="2" charset="0"/>
                <a:ea typeface="Roboto" panose="02000000000000000000" pitchFamily="2" charset="0"/>
                <a:cs typeface="Times New Roman" panose="02020603050405020304" pitchFamily="18" charset="0"/>
              </a:rPr>
              <a:t>.  Yellow is the most irritating color</a:t>
            </a:r>
            <a:endParaRPr lang="en-US" sz="2000" dirty="0">
              <a:latin typeface="Roboto" panose="02000000000000000000" pitchFamily="2" charset="0"/>
              <a:ea typeface="Roboto" panose="02000000000000000000" pitchFamily="2" charset="0"/>
              <a:cs typeface="Times New Roman" panose="02020603050405020304" pitchFamily="18" charset="0"/>
            </a:endParaRPr>
          </a:p>
          <a:p>
            <a:pPr lvl="8" indent="0">
              <a:lnSpc>
                <a:spcPct val="107000"/>
              </a:lnSpc>
            </a:pPr>
            <a:r>
              <a:rPr lang="en-US" sz="2000" dirty="0">
                <a:effectLst/>
                <a:latin typeface="Roboto" panose="02000000000000000000" pitchFamily="2" charset="0"/>
                <a:ea typeface="Roboto" panose="02000000000000000000" pitchFamily="2" charset="0"/>
                <a:cs typeface="Times New Roman" panose="02020603050405020304" pitchFamily="18" charset="0"/>
              </a:rPr>
              <a:t>     	</a:t>
            </a:r>
            <a:r>
              <a:rPr lang="en-US" sz="20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rPr>
              <a:t>But first color that the eye notices</a:t>
            </a:r>
          </a:p>
          <a:p>
            <a:pPr>
              <a:lnSpc>
                <a:spcPct val="107000"/>
              </a:lnSpc>
              <a:spcAft>
                <a:spcPts val="800"/>
              </a:spcAft>
            </a:pPr>
            <a:r>
              <a:rPr lang="en-US" sz="1800" dirty="0">
                <a:effectLst/>
                <a:latin typeface="Roboto" panose="02000000000000000000" pitchFamily="2" charset="0"/>
                <a:ea typeface="Roboto" panose="02000000000000000000" pitchFamily="2" charset="0"/>
                <a:cs typeface="Times New Roman" panose="02020603050405020304" pitchFamily="18" charset="0"/>
              </a:rPr>
              <a:t>6.  Be mindful of color and background			</a:t>
            </a:r>
            <a:r>
              <a:rPr lang="en-US" sz="2000" dirty="0">
                <a:solidFill>
                  <a:schemeClr val="accent6"/>
                </a:solidFill>
                <a:effectLst/>
                <a:latin typeface="Roboto  "/>
                <a:ea typeface="Roboto" panose="02000000000000000000" pitchFamily="2" charset="0"/>
                <a:cs typeface="Times New Roman" panose="02020603050405020304" pitchFamily="18" charset="0"/>
              </a:rPr>
              <a:t>Not so easy on the eyes</a:t>
            </a:r>
            <a:endParaRPr lang="en-US" sz="2000" dirty="0">
              <a:solidFill>
                <a:schemeClr val="accent6"/>
              </a:solidFill>
              <a:latin typeface="Roboto  "/>
              <a:ea typeface="Roboto Light" panose="02000000000000000000" pitchFamily="2"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5" name="Picture 3" descr="Screen Shot 2013-07-03 at 5.37.41 AM.png">
            <a:extLst>
              <a:ext uri="{FF2B5EF4-FFF2-40B4-BE49-F238E27FC236}">
                <a16:creationId xmlns:a16="http://schemas.microsoft.com/office/drawing/2014/main" id="{D7B5A60E-894D-44DF-B69A-9B29A3673D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509" y="125130"/>
            <a:ext cx="5147628" cy="33401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96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2629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Serif</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8</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 </a:t>
            </a:r>
            <a:r>
              <a:rPr lang="en-US" sz="2400" dirty="0" err="1">
                <a:solidFill>
                  <a:schemeClr val="bg1"/>
                </a:solidFill>
                <a:latin typeface="Roboto "/>
                <a:ea typeface="Roboto Light" panose="02000000000000000000" pitchFamily="2" charset="0"/>
              </a:rPr>
              <a:t>Readibility</a:t>
            </a:r>
            <a:r>
              <a:rPr lang="en-US" sz="2400" dirty="0">
                <a:solidFill>
                  <a:schemeClr val="bg1"/>
                </a:solidFill>
                <a:latin typeface="Roboto "/>
                <a:ea typeface="Roboto Light" panose="02000000000000000000" pitchFamily="2" charset="0"/>
              </a:rPr>
              <a:t> is the key. Choose one font, either a serif or sans serif font for your body copy and captions.  Stylize it as needed.</a:t>
            </a: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545561" y="1192672"/>
            <a:ext cx="574144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fontAlgn="base">
              <a:spcBef>
                <a:spcPts val="1020"/>
              </a:spcBef>
              <a:spcAft>
                <a:spcPts val="1020"/>
              </a:spcAft>
            </a:pPr>
            <a:r>
              <a:rPr lang="en-US" sz="1800" b="1" dirty="0">
                <a:solidFill>
                  <a:schemeClr val="accent6"/>
                </a:solidFill>
                <a:effectLst/>
                <a:latin typeface="Roboto  "/>
                <a:ea typeface="Times New Roman" panose="02020603050405020304" pitchFamily="18" charset="0"/>
              </a:rPr>
              <a:t>Body/Caption Fonts:</a:t>
            </a:r>
            <a:r>
              <a:rPr lang="en-US" b="1" dirty="0">
                <a:solidFill>
                  <a:schemeClr val="accent6"/>
                </a:solidFill>
                <a:latin typeface="Roboto  "/>
                <a:ea typeface="Times New Roman" panose="02020603050405020304" pitchFamily="18" charset="0"/>
              </a:rPr>
              <a:t> </a:t>
            </a:r>
            <a:r>
              <a:rPr lang="en-US" sz="1800" dirty="0">
                <a:solidFill>
                  <a:schemeClr val="accent6"/>
                </a:solidFill>
                <a:effectLst/>
                <a:latin typeface="Roboto  "/>
                <a:ea typeface="Times New Roman" panose="02020603050405020304" pitchFamily="18" charset="0"/>
              </a:rPr>
              <a:t>These fonts are legible in small sizes, usually 8 – 14 points. Serif fonts (feet) are usually easier to read in long blocks of text, but San Serif fonts may also be used.</a:t>
            </a:r>
          </a:p>
        </p:txBody>
      </p:sp>
      <p:sp>
        <p:nvSpPr>
          <p:cNvPr id="5" name="TextBox 4">
            <a:extLst>
              <a:ext uri="{FF2B5EF4-FFF2-40B4-BE49-F238E27FC236}">
                <a16:creationId xmlns:a16="http://schemas.microsoft.com/office/drawing/2014/main" id="{5E6B754E-6577-4AE7-9808-ACE95E25ED57}"/>
              </a:ext>
            </a:extLst>
          </p:cNvPr>
          <p:cNvSpPr txBox="1"/>
          <p:nvPr/>
        </p:nvSpPr>
        <p:spPr>
          <a:xfrm>
            <a:off x="4871275" y="2480636"/>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Sans Serif</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552105" y="3454390"/>
            <a:ext cx="6406220" cy="967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
                <a:ea typeface="Times New Roman" panose="02020603050405020304" pitchFamily="18" charset="0"/>
              </a:rPr>
              <a:t>These fonts have no feet. Sans serif fonts can be used for body copy or captions in your yearbook.                                                               </a:t>
            </a:r>
            <a:r>
              <a:rPr lang="en-US" sz="1800" dirty="0">
                <a:solidFill>
                  <a:schemeClr val="accent6"/>
                </a:solidFill>
                <a:effectLst/>
                <a:latin typeface="Calibri" panose="020F0502020204030204" pitchFamily="34" charset="0"/>
                <a:ea typeface="Times New Roman" panose="02020603050405020304" pitchFamily="18" charset="0"/>
              </a:rPr>
              <a:t>"</a:t>
            </a:r>
            <a:r>
              <a:rPr lang="en-US" sz="1800" b="1" dirty="0">
                <a:solidFill>
                  <a:schemeClr val="accent6"/>
                </a:solidFill>
                <a:effectLst/>
                <a:latin typeface="Calibri" panose="020F0502020204030204" pitchFamily="34" charset="0"/>
                <a:ea typeface="Times New Roman" panose="02020603050405020304" pitchFamily="18" charset="0"/>
              </a:rPr>
              <a:t>The quick brown fox jumps over the lazy dog</a:t>
            </a:r>
            <a:r>
              <a:rPr lang="en-US" sz="1800" dirty="0">
                <a:solidFill>
                  <a:schemeClr val="accent6"/>
                </a:solidFill>
                <a:effectLst/>
                <a:latin typeface="Calibri" panose="020F0502020204030204" pitchFamily="34" charset="0"/>
                <a:ea typeface="Times New Roman" panose="02020603050405020304" pitchFamily="18" charset="0"/>
              </a:rPr>
              <a:t>" </a:t>
            </a:r>
            <a:endParaRPr lang="en-US" sz="1800" dirty="0">
              <a:solidFill>
                <a:schemeClr val="accent6"/>
              </a:solidFill>
              <a:effectLst/>
              <a:latin typeface="Roboto  "/>
              <a:ea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5961764" y="4596388"/>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Decorative</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5552105" y="5577928"/>
            <a:ext cx="648350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fontAlgn="base">
              <a:spcBef>
                <a:spcPts val="1020"/>
              </a:spcBef>
              <a:spcAft>
                <a:spcPts val="1020"/>
              </a:spcAft>
            </a:pPr>
            <a:r>
              <a:rPr lang="en-US" sz="1800" b="1" dirty="0">
                <a:solidFill>
                  <a:schemeClr val="accent6"/>
                </a:solidFill>
                <a:effectLst/>
                <a:latin typeface="Roboto  "/>
                <a:ea typeface="Times New Roman" panose="02020603050405020304" pitchFamily="18" charset="0"/>
              </a:rPr>
              <a:t>Headline Fonts:</a:t>
            </a:r>
            <a:r>
              <a:rPr lang="en-US" b="1" dirty="0">
                <a:solidFill>
                  <a:schemeClr val="accent6"/>
                </a:solidFill>
                <a:latin typeface="Roboto  "/>
                <a:ea typeface="Times New Roman" panose="02020603050405020304" pitchFamily="18" charset="0"/>
              </a:rPr>
              <a:t> </a:t>
            </a:r>
            <a:r>
              <a:rPr lang="en-US" sz="1800" dirty="0">
                <a:solidFill>
                  <a:schemeClr val="accent6"/>
                </a:solidFill>
                <a:effectLst/>
                <a:latin typeface="Roboto  "/>
                <a:ea typeface="Times New Roman" panose="02020603050405020304" pitchFamily="18" charset="0"/>
              </a:rPr>
              <a:t>Decorative fonts are used at larger point sizes for headlines, logos or for drawing attention with a small amount of text. They are not very legible at smaller point sizes.</a:t>
            </a:r>
          </a:p>
        </p:txBody>
      </p:sp>
      <p:pic>
        <p:nvPicPr>
          <p:cNvPr id="3" name="Picture 4">
            <a:extLst>
              <a:ext uri="{FF2B5EF4-FFF2-40B4-BE49-F238E27FC236}">
                <a16:creationId xmlns:a16="http://schemas.microsoft.com/office/drawing/2014/main" id="{1AD110C9-C110-4FBB-8B67-F3DF83B9E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49" y="247214"/>
            <a:ext cx="4058909" cy="3044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4827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48552" y="150277"/>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latin typeface="Roboto Black" panose="02000000000000000000" pitchFamily="2" charset="0"/>
                <a:ea typeface="Roboto Black" panose="02000000000000000000" pitchFamily="2" charset="0"/>
              </a:rPr>
              <a:t>Fonts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3" name="TextBox 2">
            <a:extLst>
              <a:ext uri="{FF2B5EF4-FFF2-40B4-BE49-F238E27FC236}">
                <a16:creationId xmlns:a16="http://schemas.microsoft.com/office/drawing/2014/main" id="{3783BF23-B15F-4CB6-84AC-B3A6B0529D27}"/>
              </a:ext>
            </a:extLst>
          </p:cNvPr>
          <p:cNvSpPr txBox="1"/>
          <p:nvPr/>
        </p:nvSpPr>
        <p:spPr>
          <a:xfrm>
            <a:off x="4620984" y="909216"/>
            <a:ext cx="606406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What you need to know</a:t>
            </a:r>
          </a:p>
        </p:txBody>
      </p:sp>
      <p:sp>
        <p:nvSpPr>
          <p:cNvPr id="4" name="TextBox 3">
            <a:extLst>
              <a:ext uri="{FF2B5EF4-FFF2-40B4-BE49-F238E27FC236}">
                <a16:creationId xmlns:a16="http://schemas.microsoft.com/office/drawing/2014/main" id="{25B97835-8723-497F-812B-5E9B9E289B4C}"/>
              </a:ext>
            </a:extLst>
          </p:cNvPr>
          <p:cNvSpPr txBox="1"/>
          <p:nvPr/>
        </p:nvSpPr>
        <p:spPr>
          <a:xfrm>
            <a:off x="231460" y="3807311"/>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 Five Points to Consider when Working with Fonts</a:t>
            </a:r>
          </a:p>
        </p:txBody>
      </p:sp>
      <p:sp>
        <p:nvSpPr>
          <p:cNvPr id="9" name="TextBox 8">
            <a:extLst>
              <a:ext uri="{FF2B5EF4-FFF2-40B4-BE49-F238E27FC236}">
                <a16:creationId xmlns:a16="http://schemas.microsoft.com/office/drawing/2014/main" id="{7E332280-2777-47E7-BF98-94B0D6522322}"/>
              </a:ext>
            </a:extLst>
          </p:cNvPr>
          <p:cNvSpPr txBox="1"/>
          <p:nvPr/>
        </p:nvSpPr>
        <p:spPr>
          <a:xfrm>
            <a:off x="5816601" y="1678655"/>
            <a:ext cx="6064068" cy="9678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1500"/>
              </a:spcBef>
              <a:spcAft>
                <a:spcPts val="750"/>
              </a:spcAft>
            </a:pPr>
            <a:r>
              <a:rPr lang="en-US" dirty="0">
                <a:solidFill>
                  <a:srgbClr val="414042"/>
                </a:solidFill>
                <a:effectLst/>
                <a:latin typeface="Roboto  "/>
                <a:ea typeface="Times New Roman" panose="02020603050405020304" pitchFamily="18" charset="0"/>
                <a:cs typeface="Calibri" panose="020F0502020204030204" pitchFamily="34" charset="0"/>
              </a:rPr>
              <a:t>1. If people can’t read it, you are finished.                           	</a:t>
            </a:r>
            <a:r>
              <a:rPr lang="en-US" b="1" dirty="0">
                <a:solidFill>
                  <a:schemeClr val="accent6"/>
                </a:solidFill>
                <a:latin typeface="Roboto  "/>
              </a:rPr>
              <a:t>Fonts have a “feel” – think about what they’re 	saying. </a:t>
            </a:r>
            <a:r>
              <a:rPr lang="en-US" dirty="0">
                <a:solidFill>
                  <a:schemeClr val="accent6"/>
                </a:solidFill>
                <a:latin typeface="Comic Sans MS" pitchFamily="66" charset="0"/>
              </a:rPr>
              <a:t>This is a kindergarten font.</a:t>
            </a:r>
            <a:endParaRPr lang="en-US" b="1" dirty="0">
              <a:solidFill>
                <a:schemeClr val="accent6"/>
              </a:solidFill>
              <a:latin typeface="Roboto  "/>
            </a:endParaRPr>
          </a:p>
          <a:p>
            <a:pPr marL="0" marR="0">
              <a:spcBef>
                <a:spcPts val="1500"/>
              </a:spcBef>
              <a:spcAft>
                <a:spcPts val="750"/>
              </a:spcAft>
            </a:pPr>
            <a:r>
              <a:rPr lang="en-US" dirty="0">
                <a:latin typeface="Roboto  "/>
              </a:rPr>
              <a:t>2. Decorative fonts should be used for emphasis only.  	</a:t>
            </a:r>
            <a:r>
              <a:rPr lang="en-US" b="1" dirty="0">
                <a:solidFill>
                  <a:schemeClr val="accent6"/>
                </a:solidFill>
                <a:latin typeface="Roboto  "/>
              </a:rPr>
              <a:t>Use one to three fonts for your headlines.</a:t>
            </a:r>
          </a:p>
          <a:p>
            <a:pPr>
              <a:spcBef>
                <a:spcPts val="1500"/>
              </a:spcBef>
              <a:spcAft>
                <a:spcPts val="750"/>
              </a:spcAft>
            </a:pPr>
            <a:r>
              <a:rPr lang="en-US" altLang="en-US" dirty="0">
                <a:latin typeface="Roboto  "/>
                <a:ea typeface="ＭＳ Ｐゴシック" panose="020B0600070205080204" pitchFamily="34" charset="-128"/>
              </a:rPr>
              <a:t>3. When mixing fonts, contrast is key. If using two 	different fonts, make sure they are DIFFERENT.                                                                  	</a:t>
            </a:r>
            <a:r>
              <a:rPr lang="en-US" altLang="en-US" b="1" dirty="0">
                <a:solidFill>
                  <a:schemeClr val="accent6"/>
                </a:solidFill>
                <a:latin typeface="Roboto  "/>
                <a:ea typeface="ＭＳ Ｐゴシック" panose="020B0600070205080204" pitchFamily="34" charset="-128"/>
              </a:rPr>
              <a:t>If the two choices are too similar, it will read as 	a mistake.</a:t>
            </a:r>
          </a:p>
          <a:p>
            <a:r>
              <a:rPr lang="en-US" altLang="en-US" dirty="0">
                <a:latin typeface="Roboto  "/>
                <a:ea typeface="ＭＳ Ｐゴシック" panose="020B0600070205080204" pitchFamily="34" charset="-128"/>
              </a:rPr>
              <a:t>4. Don’t use too many fonts.  (Three to Five)                                                                              	</a:t>
            </a:r>
            <a:r>
              <a:rPr lang="en-US" altLang="en-US" b="1" dirty="0">
                <a:solidFill>
                  <a:schemeClr val="accent6"/>
                </a:solidFill>
                <a:latin typeface="Roboto  "/>
                <a:ea typeface="ＭＳ Ｐゴシック" panose="020B0600070205080204" pitchFamily="34" charset="-128"/>
              </a:rPr>
              <a:t>Use differences in weight, size or case. Choose 	family (light, ultralight, bold, </a:t>
            </a:r>
            <a:r>
              <a:rPr lang="en-US" altLang="en-US" b="1" dirty="0" err="1">
                <a:solidFill>
                  <a:schemeClr val="accent6"/>
                </a:solidFill>
                <a:latin typeface="Roboto  "/>
                <a:ea typeface="ＭＳ Ｐゴシック" panose="020B0600070205080204" pitchFamily="34" charset="-128"/>
              </a:rPr>
              <a:t>ultrabold</a:t>
            </a:r>
            <a:r>
              <a:rPr lang="en-US" altLang="en-US" b="1" dirty="0">
                <a:solidFill>
                  <a:schemeClr val="accent6"/>
                </a:solidFill>
                <a:latin typeface="Roboto  "/>
                <a:ea typeface="ＭＳ Ｐゴシック" panose="020B0600070205080204" pitchFamily="34" charset="-128"/>
              </a:rPr>
              <a:t>, black, 	oblique, etc.).</a:t>
            </a:r>
          </a:p>
          <a:p>
            <a:endParaRPr lang="en-US" altLang="en-US" dirty="0">
              <a:latin typeface="Roboto  "/>
              <a:ea typeface="ＭＳ Ｐゴシック" panose="020B0600070205080204" pitchFamily="34" charset="-128"/>
            </a:endParaRPr>
          </a:p>
          <a:p>
            <a:r>
              <a:rPr lang="en-US" altLang="en-US" dirty="0">
                <a:latin typeface="Roboto  "/>
                <a:ea typeface="ＭＳ Ｐゴシック" panose="020B0600070205080204" pitchFamily="34" charset="-128"/>
              </a:rPr>
              <a:t>5. Body Copy-9 or 10 </a:t>
            </a:r>
            <a:r>
              <a:rPr lang="en-US" altLang="en-US" dirty="0" err="1">
                <a:latin typeface="Roboto  "/>
                <a:ea typeface="ＭＳ Ｐゴシック" panose="020B0600070205080204" pitchFamily="34" charset="-128"/>
              </a:rPr>
              <a:t>pt</a:t>
            </a:r>
            <a:r>
              <a:rPr lang="en-US" altLang="en-US" dirty="0">
                <a:latin typeface="Roboto  "/>
                <a:ea typeface="ＭＳ Ｐゴシック" panose="020B0600070205080204" pitchFamily="34" charset="-128"/>
              </a:rPr>
              <a:t> for body copy is great.               	</a:t>
            </a:r>
            <a:r>
              <a:rPr lang="en-US" altLang="en-US" b="1" dirty="0">
                <a:solidFill>
                  <a:schemeClr val="accent6"/>
                </a:solidFill>
                <a:latin typeface="Roboto  "/>
                <a:ea typeface="ＭＳ Ｐゴシック" panose="020B0600070205080204" pitchFamily="34" charset="-128"/>
              </a:rPr>
              <a:t>Use filler text to see how it looks.</a:t>
            </a:r>
          </a:p>
          <a:p>
            <a:endParaRPr lang="en-US" altLang="en-US" sz="1800" dirty="0">
              <a:ea typeface="ＭＳ Ｐゴシック" panose="020B0600070205080204" pitchFamily="34" charset="-128"/>
            </a:endParaRPr>
          </a:p>
          <a:p>
            <a:endParaRPr lang="en-US" altLang="en-US" sz="1100" dirty="0">
              <a:ea typeface="ＭＳ Ｐゴシック" panose="020B0600070205080204" pitchFamily="34" charset="-128"/>
            </a:endParaRPr>
          </a:p>
          <a:p>
            <a:pPr>
              <a:spcBef>
                <a:spcPts val="1500"/>
              </a:spcBef>
              <a:spcAft>
                <a:spcPts val="750"/>
              </a:spcAft>
            </a:pPr>
            <a:endParaRPr lang="en-US" altLang="en-US" sz="1800" dirty="0">
              <a:ea typeface="ＭＳ Ｐゴシック" panose="020B0600070205080204" pitchFamily="34" charset="-128"/>
            </a:endParaRPr>
          </a:p>
          <a:p>
            <a:pPr>
              <a:spcBef>
                <a:spcPts val="1500"/>
              </a:spcBef>
              <a:spcAft>
                <a:spcPts val="750"/>
              </a:spcAft>
            </a:pPr>
            <a:endParaRPr lang="en-US" altLang="en-US" dirty="0">
              <a:ea typeface="ＭＳ Ｐゴシック" panose="020B0600070205080204" pitchFamily="34" charset="-128"/>
            </a:endParaRPr>
          </a:p>
          <a:p>
            <a:pPr>
              <a:spcBef>
                <a:spcPts val="1500"/>
              </a:spcBef>
              <a:spcAft>
                <a:spcPts val="750"/>
              </a:spcAft>
            </a:pPr>
            <a:endParaRPr lang="en-US" dirty="0"/>
          </a:p>
          <a:p>
            <a:pPr marL="0" marR="0">
              <a:spcBef>
                <a:spcPts val="1500"/>
              </a:spcBef>
              <a:spcAft>
                <a:spcPts val="750"/>
              </a:spcAft>
            </a:pPr>
            <a:endParaRPr lang="en-US" dirty="0"/>
          </a:p>
          <a:p>
            <a:pPr marL="0" marR="0">
              <a:lnSpc>
                <a:spcPct val="115000"/>
              </a:lnSpc>
              <a:spcBef>
                <a:spcPts val="1500"/>
              </a:spcBef>
              <a:spcAft>
                <a:spcPts val="750"/>
              </a:spcAft>
            </a:pPr>
            <a:endParaRPr lang="en-US" dirty="0">
              <a:effectLst/>
              <a:latin typeface="Roboto  "/>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5" name="Picture 2">
            <a:extLst>
              <a:ext uri="{FF2B5EF4-FFF2-40B4-BE49-F238E27FC236}">
                <a16:creationId xmlns:a16="http://schemas.microsoft.com/office/drawing/2014/main" id="{9E497FC2-FA4F-4426-8AEA-DE9764FD41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0" y="150277"/>
            <a:ext cx="3123162" cy="312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847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48552" y="150277"/>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latin typeface="Roboto Black" panose="02000000000000000000" pitchFamily="2" charset="0"/>
                <a:ea typeface="Roboto Black" panose="02000000000000000000" pitchFamily="2" charset="0"/>
              </a:rPr>
              <a:t>Fonts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3" name="TextBox 2">
            <a:extLst>
              <a:ext uri="{FF2B5EF4-FFF2-40B4-BE49-F238E27FC236}">
                <a16:creationId xmlns:a16="http://schemas.microsoft.com/office/drawing/2014/main" id="{3783BF23-B15F-4CB6-84AC-B3A6B0529D27}"/>
              </a:ext>
            </a:extLst>
          </p:cNvPr>
          <p:cNvSpPr txBox="1"/>
          <p:nvPr/>
        </p:nvSpPr>
        <p:spPr>
          <a:xfrm>
            <a:off x="4620984" y="909216"/>
            <a:ext cx="606406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What you need to know</a:t>
            </a:r>
          </a:p>
        </p:txBody>
      </p:sp>
      <p:sp>
        <p:nvSpPr>
          <p:cNvPr id="4" name="TextBox 3">
            <a:extLst>
              <a:ext uri="{FF2B5EF4-FFF2-40B4-BE49-F238E27FC236}">
                <a16:creationId xmlns:a16="http://schemas.microsoft.com/office/drawing/2014/main" id="{25B97835-8723-497F-812B-5E9B9E289B4C}"/>
              </a:ext>
            </a:extLst>
          </p:cNvPr>
          <p:cNvSpPr txBox="1"/>
          <p:nvPr/>
        </p:nvSpPr>
        <p:spPr>
          <a:xfrm>
            <a:off x="231460" y="3807311"/>
            <a:ext cx="506856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8: Fonts Strategies-Try </a:t>
            </a:r>
            <a:r>
              <a:rPr kumimoji="0" lang="en-US" sz="2400" b="0" i="0" u="none" strike="noStrike" cap="none" spc="0" normalizeH="0" baseline="0" dirty="0" err="1">
                <a:ln>
                  <a:noFill/>
                </a:ln>
                <a:solidFill>
                  <a:schemeClr val="bg1"/>
                </a:solidFill>
                <a:effectLst/>
                <a:uFillTx/>
                <a:latin typeface="Roboto "/>
                <a:ea typeface="Roboto Light" panose="02000000000000000000" pitchFamily="2" charset="0"/>
                <a:sym typeface="Calibri"/>
              </a:rPr>
              <a:t>asingle</a:t>
            </a: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-font or two-font strategy for your yearbook.</a:t>
            </a:r>
          </a:p>
        </p:txBody>
      </p:sp>
      <p:sp>
        <p:nvSpPr>
          <p:cNvPr id="9" name="TextBox 8">
            <a:extLst>
              <a:ext uri="{FF2B5EF4-FFF2-40B4-BE49-F238E27FC236}">
                <a16:creationId xmlns:a16="http://schemas.microsoft.com/office/drawing/2014/main" id="{7E332280-2777-47E7-BF98-94B0D6522322}"/>
              </a:ext>
            </a:extLst>
          </p:cNvPr>
          <p:cNvSpPr txBox="1"/>
          <p:nvPr/>
        </p:nvSpPr>
        <p:spPr>
          <a:xfrm>
            <a:off x="5816601" y="1678655"/>
            <a:ext cx="6064068" cy="8801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Roboto" panose="02000000000000000000" pitchFamily="2" charset="0"/>
                <a:ea typeface="Roboto" panose="02000000000000000000" pitchFamily="2" charset="0"/>
                <a:cs typeface="Rockwell"/>
              </a:rPr>
              <a:t>Readability and tone are the focus when selecting typography. Your readers should focus on your words, not the font.</a:t>
            </a:r>
          </a:p>
          <a:p>
            <a:endParaRPr lang="en-US" sz="2800" b="1" dirty="0">
              <a:latin typeface="Roboto" panose="02000000000000000000" pitchFamily="2" charset="0"/>
              <a:ea typeface="Roboto" panose="02000000000000000000" pitchFamily="2" charset="0"/>
              <a:cs typeface="Rockwell"/>
            </a:endParaRPr>
          </a:p>
          <a:p>
            <a:r>
              <a:rPr lang="en-US" sz="2800" b="1" dirty="0">
                <a:solidFill>
                  <a:schemeClr val="accent6"/>
                </a:solidFill>
                <a:latin typeface="Roboto" panose="02000000000000000000" pitchFamily="2" charset="0"/>
                <a:ea typeface="Roboto" panose="02000000000000000000" pitchFamily="2" charset="0"/>
                <a:cs typeface="Rockwell Extra Bold"/>
              </a:rPr>
              <a:t>SINGLE-FONT STRATEGY: </a:t>
            </a:r>
            <a:r>
              <a:rPr lang="en-US" sz="1800" dirty="0">
                <a:latin typeface="Roboto" panose="02000000000000000000" pitchFamily="2" charset="0"/>
                <a:ea typeface="Roboto" panose="02000000000000000000" pitchFamily="2" charset="0"/>
                <a:cs typeface="Rockwell"/>
              </a:rPr>
              <a:t>One font family, with lots of variations, is used for all headlines and possibly the stories and captions.</a:t>
            </a:r>
          </a:p>
          <a:p>
            <a:endParaRPr lang="en-US" sz="2800" b="1" dirty="0">
              <a:latin typeface="Roboto" panose="02000000000000000000" pitchFamily="2" charset="0"/>
              <a:ea typeface="Roboto" panose="02000000000000000000" pitchFamily="2" charset="0"/>
              <a:cs typeface="Rockwell"/>
            </a:endParaRPr>
          </a:p>
          <a:p>
            <a:r>
              <a:rPr lang="en-US" sz="2800" b="1" dirty="0">
                <a:solidFill>
                  <a:schemeClr val="accent6"/>
                </a:solidFill>
                <a:latin typeface="Roboto" panose="02000000000000000000" pitchFamily="2" charset="0"/>
                <a:ea typeface="Roboto" panose="02000000000000000000" pitchFamily="2" charset="0"/>
                <a:cs typeface="Rockwell Extra Bold"/>
              </a:rPr>
              <a:t>TWO-FONT STRATEGY</a:t>
            </a:r>
            <a:r>
              <a:rPr lang="en-US" sz="2800" dirty="0">
                <a:solidFill>
                  <a:schemeClr val="accent6"/>
                </a:solidFill>
                <a:latin typeface="Roboto" panose="02000000000000000000" pitchFamily="2" charset="0"/>
                <a:ea typeface="Roboto" panose="02000000000000000000" pitchFamily="2" charset="0"/>
                <a:cs typeface="Rockwell Extra Bold"/>
              </a:rPr>
              <a:t>: </a:t>
            </a:r>
            <a:r>
              <a:rPr lang="en-US" sz="1800" dirty="0">
                <a:latin typeface="Roboto" panose="02000000000000000000" pitchFamily="2" charset="0"/>
                <a:ea typeface="Roboto" panose="02000000000000000000" pitchFamily="2" charset="0"/>
                <a:cs typeface="Rockwell"/>
              </a:rPr>
              <a:t>A </a:t>
            </a:r>
            <a:r>
              <a:rPr lang="en-US" sz="1800" dirty="0">
                <a:latin typeface="Roboto" panose="02000000000000000000" pitchFamily="2" charset="0"/>
                <a:ea typeface="Roboto" panose="02000000000000000000" pitchFamily="2" charset="0"/>
                <a:cs typeface="AWPCBookman" charset="0"/>
              </a:rPr>
              <a:t>serif family</a:t>
            </a:r>
            <a:r>
              <a:rPr lang="en-US" sz="1800" b="1" dirty="0">
                <a:latin typeface="Roboto" panose="02000000000000000000" pitchFamily="2" charset="0"/>
                <a:ea typeface="Roboto" panose="02000000000000000000" pitchFamily="2" charset="0"/>
                <a:cs typeface="AWPCBaskerville"/>
              </a:rPr>
              <a:t> </a:t>
            </a:r>
            <a:r>
              <a:rPr lang="en-US" sz="1800" dirty="0">
                <a:latin typeface="Roboto" panose="02000000000000000000" pitchFamily="2" charset="0"/>
                <a:ea typeface="Roboto" panose="02000000000000000000" pitchFamily="2" charset="0"/>
                <a:cs typeface="Rockwell"/>
              </a:rPr>
              <a:t>and </a:t>
            </a:r>
            <a:r>
              <a:rPr lang="en-US" sz="1800" b="1" dirty="0">
                <a:latin typeface="Roboto" panose="02000000000000000000" pitchFamily="2" charset="0"/>
                <a:ea typeface="Roboto" panose="02000000000000000000" pitchFamily="2" charset="0"/>
                <a:cs typeface="Rockwell"/>
              </a:rPr>
              <a:t>a sans serif family</a:t>
            </a:r>
            <a:r>
              <a:rPr lang="en-US" sz="1800" dirty="0">
                <a:latin typeface="Roboto" panose="02000000000000000000" pitchFamily="2" charset="0"/>
                <a:ea typeface="Roboto" panose="02000000000000000000" pitchFamily="2" charset="0"/>
                <a:cs typeface="Rockwell"/>
              </a:rPr>
              <a:t>, are teamed together with the serif font used for stories. Or, a single-font strategy can be teamed with an </a:t>
            </a:r>
            <a:r>
              <a:rPr lang="en-US" sz="2000" b="1" i="1" dirty="0">
                <a:latin typeface="Roboto" panose="02000000000000000000" pitchFamily="2" charset="0"/>
                <a:ea typeface="Roboto" panose="02000000000000000000" pitchFamily="2" charset="0"/>
                <a:cs typeface="AWPCBookman BoldItalic" charset="0"/>
              </a:rPr>
              <a:t>emphasis font</a:t>
            </a:r>
            <a:r>
              <a:rPr lang="en-US" sz="1800" dirty="0">
                <a:latin typeface="Roboto" panose="02000000000000000000" pitchFamily="2" charset="0"/>
                <a:ea typeface="Roboto" panose="02000000000000000000" pitchFamily="2" charset="0"/>
                <a:cs typeface="Rockwell"/>
              </a:rPr>
              <a:t>.</a:t>
            </a:r>
          </a:p>
          <a:p>
            <a:endParaRPr lang="en-US" altLang="en-US" sz="1800" dirty="0">
              <a:ea typeface="ＭＳ Ｐゴシック" panose="020B0600070205080204" pitchFamily="34" charset="-128"/>
            </a:endParaRPr>
          </a:p>
          <a:p>
            <a:endParaRPr lang="en-US" altLang="en-US" sz="1100" dirty="0">
              <a:ea typeface="ＭＳ Ｐゴシック" panose="020B0600070205080204" pitchFamily="34" charset="-128"/>
            </a:endParaRPr>
          </a:p>
          <a:p>
            <a:pPr>
              <a:spcBef>
                <a:spcPts val="1500"/>
              </a:spcBef>
              <a:spcAft>
                <a:spcPts val="750"/>
              </a:spcAft>
            </a:pPr>
            <a:endParaRPr lang="en-US" altLang="en-US" sz="1800" dirty="0">
              <a:ea typeface="ＭＳ Ｐゴシック" panose="020B0600070205080204" pitchFamily="34" charset="-128"/>
            </a:endParaRPr>
          </a:p>
          <a:p>
            <a:pPr>
              <a:spcBef>
                <a:spcPts val="1500"/>
              </a:spcBef>
              <a:spcAft>
                <a:spcPts val="750"/>
              </a:spcAft>
            </a:pPr>
            <a:endParaRPr lang="en-US" altLang="en-US" dirty="0">
              <a:ea typeface="ＭＳ Ｐゴシック" panose="020B0600070205080204" pitchFamily="34" charset="-128"/>
            </a:endParaRPr>
          </a:p>
          <a:p>
            <a:pPr>
              <a:spcBef>
                <a:spcPts val="1500"/>
              </a:spcBef>
              <a:spcAft>
                <a:spcPts val="750"/>
              </a:spcAft>
            </a:pPr>
            <a:endParaRPr lang="en-US" dirty="0"/>
          </a:p>
          <a:p>
            <a:pPr marL="0" marR="0">
              <a:spcBef>
                <a:spcPts val="1500"/>
              </a:spcBef>
              <a:spcAft>
                <a:spcPts val="750"/>
              </a:spcAft>
            </a:pPr>
            <a:endParaRPr lang="en-US" dirty="0"/>
          </a:p>
          <a:p>
            <a:pPr marL="0" marR="0">
              <a:lnSpc>
                <a:spcPct val="115000"/>
              </a:lnSpc>
              <a:spcBef>
                <a:spcPts val="1500"/>
              </a:spcBef>
              <a:spcAft>
                <a:spcPts val="750"/>
              </a:spcAft>
            </a:pPr>
            <a:endParaRPr lang="en-US" dirty="0">
              <a:effectLst/>
              <a:latin typeface="Roboto  "/>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5" name="Picture 2">
            <a:extLst>
              <a:ext uri="{FF2B5EF4-FFF2-40B4-BE49-F238E27FC236}">
                <a16:creationId xmlns:a16="http://schemas.microsoft.com/office/drawing/2014/main" id="{9E497FC2-FA4F-4426-8AEA-DE9764FD41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0" y="150277"/>
            <a:ext cx="3123162" cy="312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1058"/>
      </p:ext>
    </p:extLst>
  </p:cSld>
  <p:clrMapOvr>
    <a:masterClrMapping/>
  </p:clrMapOvr>
  <p:transition spd="med"/>
</p:sld>
</file>

<file path=ppt/theme/theme1.xml><?xml version="1.0" encoding="utf-8"?>
<a:theme xmlns:a="http://schemas.openxmlformats.org/drawingml/2006/main" name="Office Theme">
  <a:themeElements>
    <a:clrScheme name="AA COLORS 1">
      <a:dk1>
        <a:srgbClr val="000000"/>
      </a:dk1>
      <a:lt1>
        <a:srgbClr val="FFFFFF"/>
      </a:lt1>
      <a:dk2>
        <a:srgbClr val="A7A7A7"/>
      </a:dk2>
      <a:lt2>
        <a:srgbClr val="535353"/>
      </a:lt2>
      <a:accent1>
        <a:srgbClr val="038AA9"/>
      </a:accent1>
      <a:accent2>
        <a:srgbClr val="69D6A3"/>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3865</TotalTime>
  <Words>1636</Words>
  <Application>Microsoft Office PowerPoint</Application>
  <PresentationFormat>Widescreen</PresentationFormat>
  <Paragraphs>206</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Comic Sans MS</vt:lpstr>
      <vt:lpstr>Flieger</vt:lpstr>
      <vt:lpstr>Helvetica Neue</vt:lpstr>
      <vt:lpstr>Helvetica Neue Condensed Black</vt:lpstr>
      <vt:lpstr>Roboto</vt:lpstr>
      <vt:lpstr>Roboto </vt:lpstr>
      <vt:lpstr>Roboto  </vt:lpstr>
      <vt:lpstr>Roboto Black</vt:lpstr>
      <vt:lpstr>Roboto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Mateski</dc:creator>
  <cp:lastModifiedBy>Blaze Hayes</cp:lastModifiedBy>
  <cp:revision>228</cp:revision>
  <dcterms:modified xsi:type="dcterms:W3CDTF">2020-11-05T13:40:55Z</dcterms:modified>
</cp:coreProperties>
</file>