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3"/>
  </p:notesMasterIdLst>
  <p:sldIdLst>
    <p:sldId id="281" r:id="rId2"/>
    <p:sldId id="287" r:id="rId3"/>
    <p:sldId id="291" r:id="rId4"/>
    <p:sldId id="330" r:id="rId5"/>
    <p:sldId id="331" r:id="rId6"/>
    <p:sldId id="332" r:id="rId7"/>
    <p:sldId id="333" r:id="rId8"/>
    <p:sldId id="334" r:id="rId9"/>
    <p:sldId id="335" r:id="rId10"/>
    <p:sldId id="322" r:id="rId11"/>
    <p:sldId id="326" r:id="rId12"/>
    <p:sldId id="323" r:id="rId13"/>
    <p:sldId id="324" r:id="rId14"/>
    <p:sldId id="268" r:id="rId15"/>
    <p:sldId id="336" r:id="rId16"/>
    <p:sldId id="337" r:id="rId17"/>
    <p:sldId id="288" r:id="rId18"/>
    <p:sldId id="289" r:id="rId19"/>
    <p:sldId id="290" r:id="rId20"/>
    <p:sldId id="328" r:id="rId21"/>
    <p:sldId id="327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8EA6"/>
    <a:srgbClr val="33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EF"/>
          </a:solidFill>
        </a:fill>
      </a:tcStyle>
    </a:wholeTbl>
    <a:band2H>
      <a:tcTxStyle/>
      <a:tcStyle>
        <a:tcBdr/>
        <a:fill>
          <a:solidFill>
            <a:srgbClr val="E9EFF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057" autoAdjust="0"/>
    <p:restoredTop sz="94168"/>
  </p:normalViewPr>
  <p:slideViewPr>
    <p:cSldViewPr snapToGrid="0" snapToObjects="1">
      <p:cViewPr varScale="1">
        <p:scale>
          <a:sx n="72" d="100"/>
          <a:sy n="72" d="100"/>
        </p:scale>
        <p:origin x="27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0" name="Shape 14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AA LEFT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Walsworth Yearbooks logo white 3-11-19.png" descr="Walsworth Yearbooks logo white 3-11-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634" y="6366964"/>
            <a:ext cx="3675700" cy="501233"/>
          </a:xfrm>
          <a:prstGeom prst="rect">
            <a:avLst/>
          </a:prstGeom>
          <a:ln w="12700">
            <a:miter lim="400000"/>
          </a:ln>
        </p:spPr>
      </p:pic>
      <p:pic>
        <p:nvPicPr>
          <p:cNvPr id="5" name="Image" descr="Image">
            <a:extLst>
              <a:ext uri="{FF2B5EF4-FFF2-40B4-BE49-F238E27FC236}">
                <a16:creationId xmlns:a16="http://schemas.microsoft.com/office/drawing/2014/main" id="{9D844E4C-29BB-7841-9D34-EEFBD21446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328" r="1623"/>
          <a:stretch/>
        </p:blipFill>
        <p:spPr>
          <a:xfrm>
            <a:off x="0" y="0"/>
            <a:ext cx="12174072" cy="72172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Walsworth Yearbooks logo white 3-11-19.png" descr="Walsworth Yearbooks logo white 3-11-19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31634" y="6366964"/>
            <a:ext cx="3675700" cy="5012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146116796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OGO BAR - W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Walsworth Yearbooks logo white 3-11-19.png" descr="Walsworth Yearbooks logo white 3-11-19.png">
            <a:extLst>
              <a:ext uri="{FF2B5EF4-FFF2-40B4-BE49-F238E27FC236}">
                <a16:creationId xmlns:a16="http://schemas.microsoft.com/office/drawing/2014/main" id="{4C5AE6E9-4B88-3349-9E19-1D56691408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56208" y="12908040"/>
            <a:ext cx="5356861" cy="73048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Walsworth Yearbooks logo white 3-11-19.png" descr="Walsworth Yearbooks logo white 3-11-19.png">
            <a:extLst>
              <a:ext uri="{FF2B5EF4-FFF2-40B4-BE49-F238E27FC236}">
                <a16:creationId xmlns:a16="http://schemas.microsoft.com/office/drawing/2014/main" id="{0E452926-9BE9-A14D-BBF1-21DB0A9DE7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08608" y="13060440"/>
            <a:ext cx="5356861" cy="73048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FA7DE663-3783-41D0-9F7C-2591ADD29005}"/>
              </a:ext>
            </a:extLst>
          </p:cNvPr>
          <p:cNvGrpSpPr/>
          <p:nvPr userDrawn="1"/>
        </p:nvGrpSpPr>
        <p:grpSpPr>
          <a:xfrm>
            <a:off x="-34565" y="6434308"/>
            <a:ext cx="12261130" cy="435070"/>
            <a:chOff x="-34565" y="6425164"/>
            <a:chExt cx="12261130" cy="435070"/>
          </a:xfrm>
        </p:grpSpPr>
        <p:pic>
          <p:nvPicPr>
            <p:cNvPr id="12" name="PCRD WKSP v2.jpg" descr="PCRD WKSP v2.jpg">
              <a:extLst>
                <a:ext uri="{FF2B5EF4-FFF2-40B4-BE49-F238E27FC236}">
                  <a16:creationId xmlns:a16="http://schemas.microsoft.com/office/drawing/2014/main" id="{2E9F9D55-0E04-4B0F-AFAB-D54088770C1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C60A6473-CE71-41E1-830F-AC9B7A7A96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LOGO BAR - AA + WW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853A7EE-46B0-4729-B4DA-07C57058EED7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8" name="PCRD WKSP v2.jpg" descr="PCRD WKSP v2.jpg">
              <a:extLst>
                <a:ext uri="{FF2B5EF4-FFF2-40B4-BE49-F238E27FC236}">
                  <a16:creationId xmlns:a16="http://schemas.microsoft.com/office/drawing/2014/main" id="{72288B2D-A6AB-41B5-92D3-01ACF1E1403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9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2DB3700C-B8C3-403A-870D-F82AF594DAF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570043029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AR - AA + Title +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98690C6C-E65A-6C4B-9AA2-5FADD18100B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Helvetica Neue Condensed Black" panose="02000503000000020004" pitchFamily="2" charset="0"/>
                <a:ea typeface="Helvetica Neue Condensed Black" panose="02000503000000020004" pitchFamily="2" charset="0"/>
                <a:cs typeface="Helvetica Neue Condensed Black" panose="02000503000000020004" pitchFamily="2" charset="0"/>
                <a:sym typeface="Helvetica Neue Medium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7" name="Body Level One…">
            <a:extLst>
              <a:ext uri="{FF2B5EF4-FFF2-40B4-BE49-F238E27FC236}">
                <a16:creationId xmlns:a16="http://schemas.microsoft.com/office/drawing/2014/main" id="{8E83BD53-15C4-6A43-BFEA-EADB4BC262D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>
              <a:defRPr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1081C62-D781-4FAA-816A-E14D0F965223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10" name="PCRD WKSP v2.jpg" descr="PCRD WKSP v2.jpg">
              <a:extLst>
                <a:ext uri="{FF2B5EF4-FFF2-40B4-BE49-F238E27FC236}">
                  <a16:creationId xmlns:a16="http://schemas.microsoft.com/office/drawing/2014/main" id="{CD9F6BD7-9426-44F6-807A-36E27D385D9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632A08C7-E5D9-4435-A39C-5F69525925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1928429307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AR - AA + Left Title + Out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DB5646BB-2E44-8B4F-B45E-6A8A94EED48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1850" y="60551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F1F59A70-B38F-B84D-9C08-8F766B5E3F4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1850" y="3201530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1F755C0-294B-4E66-9064-090E1524331E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10" name="PCRD WKSP v2.jpg" descr="PCRD WKSP v2.jpg">
              <a:extLst>
                <a:ext uri="{FF2B5EF4-FFF2-40B4-BE49-F238E27FC236}">
                  <a16:creationId xmlns:a16="http://schemas.microsoft.com/office/drawing/2014/main" id="{ADAFF40C-E9E7-4F8E-8BAF-AAF10D3363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6D68525E-9BEE-405C-8DD2-CB9420A30B2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620069445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AR - AA + Outlin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Text">
            <a:extLst>
              <a:ext uri="{FF2B5EF4-FFF2-40B4-BE49-F238E27FC236}">
                <a16:creationId xmlns:a16="http://schemas.microsoft.com/office/drawing/2014/main" id="{C1AF8B87-97D2-A446-AAB9-C98741ED5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DAF1A05-AB02-4E46-88C9-813F72EDB42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accent1"/>
                </a:solidFill>
              </a:defRPr>
            </a:lvl1pPr>
            <a:lvl2pPr marL="718457" indent="-261257">
              <a:defRPr sz="3200">
                <a:solidFill>
                  <a:schemeClr val="accent1"/>
                </a:solidFill>
              </a:defRPr>
            </a:lvl2pPr>
            <a:lvl3pPr marL="1219200" indent="-304800">
              <a:defRPr sz="3200">
                <a:solidFill>
                  <a:schemeClr val="accent1"/>
                </a:solidFill>
              </a:defRPr>
            </a:lvl3pPr>
            <a:lvl4pPr marL="1737360" indent="-365760">
              <a:defRPr sz="3200">
                <a:solidFill>
                  <a:schemeClr val="accent1"/>
                </a:solidFill>
              </a:defRPr>
            </a:lvl4pPr>
            <a:lvl5pPr marL="2194560" indent="-365760">
              <a:defRPr sz="3200">
                <a:solidFill>
                  <a:schemeClr val="accent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1050F0B-D37C-D84D-B92B-74E61DFA3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9FD9B5B-90CA-4184-9579-D18C02C1C407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12" name="PCRD WKSP v2.jpg" descr="PCRD WKSP v2.jpg">
              <a:extLst>
                <a:ext uri="{FF2B5EF4-FFF2-40B4-BE49-F238E27FC236}">
                  <a16:creationId xmlns:a16="http://schemas.microsoft.com/office/drawing/2014/main" id="{6DE8F130-46C6-437D-92AD-B631A8DBBAC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48333912-73D2-4AA0-BF7A-34CFCFB4872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95261804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Text">
            <a:extLst>
              <a:ext uri="{FF2B5EF4-FFF2-40B4-BE49-F238E27FC236}">
                <a16:creationId xmlns:a16="http://schemas.microsoft.com/office/drawing/2014/main" id="{C1AF8B87-97D2-A446-AAB9-C98741ED56A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10" name="Body Level One…">
            <a:extLst>
              <a:ext uri="{FF2B5EF4-FFF2-40B4-BE49-F238E27FC236}">
                <a16:creationId xmlns:a16="http://schemas.microsoft.com/office/drawing/2014/main" id="{1DAF1A05-AB02-4E46-88C9-813F72EDB42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 marL="718457" indent="-261257">
              <a:defRPr sz="3200">
                <a:solidFill>
                  <a:schemeClr val="tx1"/>
                </a:solidFill>
              </a:defRPr>
            </a:lvl2pPr>
            <a:lvl3pPr marL="1219200" indent="-304800">
              <a:defRPr sz="3200">
                <a:solidFill>
                  <a:schemeClr val="tx1"/>
                </a:solidFill>
              </a:defRPr>
            </a:lvl3pPr>
            <a:lvl4pPr marL="1737360" indent="-365760">
              <a:defRPr sz="3200">
                <a:solidFill>
                  <a:schemeClr val="tx1"/>
                </a:solidFill>
              </a:defRPr>
            </a:lvl4pPr>
            <a:lvl5pPr marL="2194560" indent="-365760">
              <a:defRPr sz="3200">
                <a:solidFill>
                  <a:schemeClr val="tx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F1050F0B-D37C-D84D-B92B-74E61DFA39A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1945D370-8DCD-4592-BDA5-E33A53D94866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12" name="PCRD WKSP v2.jpg" descr="PCRD WKSP v2.jpg">
              <a:extLst>
                <a:ext uri="{FF2B5EF4-FFF2-40B4-BE49-F238E27FC236}">
                  <a16:creationId xmlns:a16="http://schemas.microsoft.com/office/drawing/2014/main" id="{2AD95D9E-C22F-4175-A674-937181B51DB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3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F129FE9C-15AC-4BD6-86F1-52D641B27D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3597651294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BAR - AA + Pho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EDFE54DF-CF34-F541-A025-0259AF2B0BC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86BE87B2-1FF8-E145-8476-CF2781F39605}"/>
              </a:ext>
            </a:extLst>
          </p:cNvPr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4E8B62C0-875B-CE44-9127-29AB2798EB24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>
                <a:solidFill>
                  <a:schemeClr val="accent1"/>
                </a:solidFill>
              </a:defRPr>
            </a:lvl1pPr>
            <a:lvl2pPr marL="0" indent="457200">
              <a:buSzTx/>
              <a:buFontTx/>
              <a:buNone/>
              <a:defRPr sz="1600">
                <a:solidFill>
                  <a:schemeClr val="accent1"/>
                </a:solidFill>
              </a:defRPr>
            </a:lvl2pPr>
            <a:lvl3pPr marL="0" indent="914400">
              <a:buSzTx/>
              <a:buFontTx/>
              <a:buNone/>
              <a:defRPr sz="1600">
                <a:solidFill>
                  <a:schemeClr val="accent1"/>
                </a:solidFill>
              </a:defRPr>
            </a:lvl3pPr>
            <a:lvl4pPr marL="0" indent="1371600">
              <a:buSzTx/>
              <a:buFontTx/>
              <a:buNone/>
              <a:defRPr sz="1600">
                <a:solidFill>
                  <a:schemeClr val="accent1"/>
                </a:solidFill>
              </a:defRPr>
            </a:lvl4pPr>
            <a:lvl5pPr marL="0" indent="1828800">
              <a:buSzTx/>
              <a:buFontTx/>
              <a:buNone/>
              <a:defRPr sz="1600">
                <a:solidFill>
                  <a:schemeClr val="accent1"/>
                </a:solidFill>
              </a:defRPr>
            </a:lvl5pPr>
          </a:lstStyle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310325B-23C4-4EE0-8B58-E813DCB06DEF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11" name="PCRD WKSP v2.jpg" descr="PCRD WKSP v2.jpg">
              <a:extLst>
                <a:ext uri="{FF2B5EF4-FFF2-40B4-BE49-F238E27FC236}">
                  <a16:creationId xmlns:a16="http://schemas.microsoft.com/office/drawing/2014/main" id="{D45129A5-F413-49AF-A1E5-19F1732C200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2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E78511CD-980F-4D47-9A74-EB5C203F48B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10774933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ALL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Text">
            <a:extLst>
              <a:ext uri="{FF2B5EF4-FFF2-40B4-BE49-F238E27FC236}">
                <a16:creationId xmlns:a16="http://schemas.microsoft.com/office/drawing/2014/main" id="{434AF40D-F12E-BE40-949D-E7B84C059C6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chemeClr val="accent1"/>
                </a:solidFill>
                <a:latin typeface="Helvetica Neue Condensed Black" panose="02000503000000020004" pitchFamily="2" charset="0"/>
              </a:defRPr>
            </a:lvl1pPr>
          </a:lstStyle>
          <a:p>
            <a:r>
              <a:rPr dirty="0"/>
              <a:t>Title Text</a:t>
            </a:r>
          </a:p>
        </p:txBody>
      </p:sp>
      <p:sp>
        <p:nvSpPr>
          <p:cNvPr id="8" name="Body Level One…">
            <a:extLst>
              <a:ext uri="{FF2B5EF4-FFF2-40B4-BE49-F238E27FC236}">
                <a16:creationId xmlns:a16="http://schemas.microsoft.com/office/drawing/2014/main" id="{A371D0EE-5837-434C-980F-A886272E29D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r>
              <a:rPr dirty="0"/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3DCDD8C-032A-4B8F-9B23-54C7AB38FA9A}"/>
              </a:ext>
            </a:extLst>
          </p:cNvPr>
          <p:cNvGrpSpPr/>
          <p:nvPr userDrawn="1"/>
        </p:nvGrpSpPr>
        <p:grpSpPr>
          <a:xfrm>
            <a:off x="-34565" y="6434129"/>
            <a:ext cx="12261130" cy="435070"/>
            <a:chOff x="-34565" y="6425164"/>
            <a:chExt cx="12261130" cy="435070"/>
          </a:xfrm>
        </p:grpSpPr>
        <p:pic>
          <p:nvPicPr>
            <p:cNvPr id="10" name="PCRD WKSP v2.jpg" descr="PCRD WKSP v2.jpg">
              <a:extLst>
                <a:ext uri="{FF2B5EF4-FFF2-40B4-BE49-F238E27FC236}">
                  <a16:creationId xmlns:a16="http://schemas.microsoft.com/office/drawing/2014/main" id="{1258FE99-0473-420D-A85F-77E2B9D59D4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artisticBlur radius="42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>
              <a:off x="-34565" y="6425164"/>
              <a:ext cx="12261130" cy="43507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11" name="Walsworth Yearbooks logo white 3-11-19.png" descr="Walsworth Yearbooks logo white 3-11-19.png">
              <a:extLst>
                <a:ext uri="{FF2B5EF4-FFF2-40B4-BE49-F238E27FC236}">
                  <a16:creationId xmlns:a16="http://schemas.microsoft.com/office/drawing/2014/main" id="{4CB75A62-F6A9-4622-AFA3-512FEF75873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74628" y="6434361"/>
              <a:ext cx="2865363" cy="390732"/>
            </a:xfrm>
            <a:prstGeom prst="rect">
              <a:avLst/>
            </a:prstGeom>
            <a:ln w="12700">
              <a:miter lim="400000"/>
            </a:ln>
          </p:spPr>
        </p:pic>
      </p:grpSp>
    </p:spTree>
    <p:extLst>
      <p:ext uri="{BB962C8B-B14F-4D97-AF65-F5344CB8AC3E}">
        <p14:creationId xmlns:p14="http://schemas.microsoft.com/office/powerpoint/2010/main" val="2138864312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CRD WKSP v2.jpg" descr="PCRD WKSP v2.jpg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35521" y="4403"/>
            <a:ext cx="12263192" cy="6939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9" name="Walsworth Yearbooks (white).png" descr="Walsworth Yearbooks (white).png">
            <a:extLst>
              <a:ext uri="{FF2B5EF4-FFF2-40B4-BE49-F238E27FC236}">
                <a16:creationId xmlns:a16="http://schemas.microsoft.com/office/drawing/2014/main" id="{A9468C60-E7C5-2D45-9738-C56294FB871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43948" y="1701952"/>
            <a:ext cx="3834274" cy="974706"/>
          </a:xfrm>
          <a:prstGeom prst="rect">
            <a:avLst/>
          </a:prstGeom>
          <a:ln w="12700">
            <a:miter lim="400000"/>
          </a:ln>
        </p:spPr>
      </p:pic>
      <p:sp>
        <p:nvSpPr>
          <p:cNvPr id="10" name="ADVISER…">
            <a:extLst>
              <a:ext uri="{FF2B5EF4-FFF2-40B4-BE49-F238E27FC236}">
                <a16:creationId xmlns:a16="http://schemas.microsoft.com/office/drawing/2014/main" id="{A25E40FC-4016-B84F-B090-73525E0ADE78}"/>
              </a:ext>
            </a:extLst>
          </p:cNvPr>
          <p:cNvSpPr txBox="1"/>
          <p:nvPr userDrawn="1"/>
        </p:nvSpPr>
        <p:spPr>
          <a:xfrm>
            <a:off x="8291710" y="77654"/>
            <a:ext cx="3935961" cy="210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square" lIns="45719" rIns="45719">
            <a:spAutoFit/>
          </a:bodyPr>
          <a:lstStyle/>
          <a:p>
            <a:pPr>
              <a:lnSpc>
                <a:spcPct val="70000"/>
              </a:lnSpc>
              <a:spcBef>
                <a:spcPts val="600"/>
              </a:spcBef>
              <a:spcAft>
                <a:spcPts val="600"/>
              </a:spcAft>
              <a:defRPr sz="5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6800" dirty="0"/>
              <a:t>SESSION</a:t>
            </a:r>
            <a:r>
              <a:rPr lang="en-US" dirty="0"/>
              <a:t> </a:t>
            </a:r>
          </a:p>
          <a:p>
            <a:pPr>
              <a:lnSpc>
                <a:spcPct val="50000"/>
              </a:lnSpc>
              <a:spcAft>
                <a:spcPts val="600"/>
              </a:spcAft>
              <a:defRPr sz="5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sz="6800" dirty="0">
                <a:solidFill>
                  <a:schemeClr val="bg1"/>
                </a:solidFill>
              </a:rPr>
              <a:t>NAME</a:t>
            </a:r>
          </a:p>
          <a:p>
            <a:pPr>
              <a:lnSpc>
                <a:spcPct val="50000"/>
              </a:lnSpc>
              <a:spcAft>
                <a:spcPts val="600"/>
              </a:spcAft>
              <a:defRPr sz="5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endParaRPr lang="en-US" sz="100" dirty="0"/>
          </a:p>
          <a:p>
            <a:pPr>
              <a:lnSpc>
                <a:spcPct val="50000"/>
              </a:lnSpc>
              <a:spcAft>
                <a:spcPts val="600"/>
              </a:spcAft>
              <a:defRPr sz="5800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rPr lang="en-US" dirty="0">
                <a:solidFill>
                  <a:srgbClr val="018EA6"/>
                </a:solidFill>
              </a:rPr>
              <a:t>2020-2021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7" r:id="rId2"/>
    <p:sldLayoutId id="2147483663" r:id="rId3"/>
    <p:sldLayoutId id="2147483662" r:id="rId4"/>
    <p:sldLayoutId id="2147483664" r:id="rId5"/>
    <p:sldLayoutId id="2147483665" r:id="rId6"/>
    <p:sldLayoutId id="2147483667" r:id="rId7"/>
    <p:sldLayoutId id="2147483666" r:id="rId8"/>
    <p:sldLayoutId id="2147483668" r:id="rId9"/>
    <p:sldLayoutId id="2147483669" r:id="rId10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1" i="0" u="none" strike="noStrike" cap="none" spc="0" baseline="0">
          <a:ln>
            <a:noFill/>
          </a:ln>
          <a:solidFill>
            <a:srgbClr val="21407E"/>
          </a:solidFill>
          <a:uFillTx/>
          <a:latin typeface="Helvetica Neue Condensed Black" panose="02000503000000020004" pitchFamily="2" charset="0"/>
          <a:ea typeface="Helvetica Neue Condensed Black" panose="02000503000000020004" pitchFamily="2" charset="0"/>
          <a:cs typeface="Helvetica Neue Condensed Black" panose="02000503000000020004" pitchFamily="2" charset="0"/>
          <a:sym typeface="Fliege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21407E"/>
          </a:solidFill>
          <a:uFillTx/>
          <a:latin typeface="Flieger"/>
          <a:ea typeface="Flieger"/>
          <a:cs typeface="Flieger"/>
          <a:sym typeface="Flieger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 pitchFamily="2" charset="0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 pitchFamily="2" charset="0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 pitchFamily="2" charset="0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 pitchFamily="2" charset="0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 panose="02000503000000020004" pitchFamily="2" charset="0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f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f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152900" y="1986251"/>
            <a:ext cx="7891247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7821906" y="3328819"/>
            <a:ext cx="422224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Power and Convenience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875603"/>
            <a:ext cx="506856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Beginning Online Design-Part 2</a:t>
            </a:r>
          </a:p>
        </p:txBody>
      </p:sp>
    </p:spTree>
    <p:extLst>
      <p:ext uri="{BB962C8B-B14F-4D97-AF65-F5344CB8AC3E}">
        <p14:creationId xmlns:p14="http://schemas.microsoft.com/office/powerpoint/2010/main" val="2441134775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901542" y="968434"/>
            <a:ext cx="302371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875603"/>
            <a:ext cx="506856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 Basics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Plus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Six Training Videos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840185" y="1912966"/>
            <a:ext cx="6177643" cy="549381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Training OD Photos Basic </a:t>
            </a:r>
            <a:r>
              <a:rPr lang="en-US" sz="1800" b="1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Sarah Balduff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Training OD Intermediate </a:t>
            </a:r>
            <a:r>
              <a:rPr lang="en-US" b="1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Spencer Vanover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Training OD Intermediate Tips and Tricks </a:t>
            </a:r>
            <a:r>
              <a:rPr lang="en-US" sz="1800" b="1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Katie Rice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Training OD for Editors </a:t>
            </a:r>
            <a:r>
              <a:rPr lang="en-US" b="1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Lindsey Swank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Training OD Photos Advanced 	</a:t>
            </a:r>
            <a:r>
              <a:rPr lang="en-US" sz="3200" b="1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Lori Mortland, CJE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32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Training OD Advanced            	</a:t>
            </a:r>
            <a:r>
              <a:rPr lang="en-US" sz="3200" b="1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Kris Hemry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365080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901542" y="968434"/>
            <a:ext cx="302371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661416"/>
            <a:ext cx="506856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Training OD for Editors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To Do, Sticky Notes, Choosing Fonts, Colors, Master Pages, Folios, Type Style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840185" y="1912966"/>
            <a:ext cx="6177643" cy="25391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Training OD for Editors </a:t>
            </a: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Lindsey Swank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Athens, Ohio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ome to one of the largest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</a:rPr>
              <a:t>H</a:t>
            </a:r>
            <a:r>
              <a:rPr lang="en-US" sz="1800" dirty="0">
                <a:solidFill>
                  <a:srgbClr val="0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</a:rPr>
              <a:t>alloween block parties in the nation!</a:t>
            </a:r>
            <a:endParaRPr lang="en-US" sz="18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3FC71-E718-4E1A-8BC2-17111347BE67}"/>
              </a:ext>
            </a:extLst>
          </p:cNvPr>
          <p:cNvSpPr txBox="1"/>
          <p:nvPr/>
        </p:nvSpPr>
        <p:spPr>
          <a:xfrm>
            <a:off x="5105398" y="6422572"/>
            <a:ext cx="3663042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lindsey.swank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@walsworth.com</a:t>
            </a:r>
          </a:p>
        </p:txBody>
      </p:sp>
      <p:pic>
        <p:nvPicPr>
          <p:cNvPr id="8" name="Picture 7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B4F91588-9558-4914-AD37-65CED02483E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006" y="3384095"/>
            <a:ext cx="2315937" cy="347390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683645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5156616" y="968434"/>
            <a:ext cx="4768639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 </a:t>
            </a:r>
            <a:r>
              <a:rPr lang="en-US" sz="2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More Exercises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90616" y="3537850"/>
            <a:ext cx="5311006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Training OD Photos Advance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Photo Albums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Search, Recommended, Tagging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Photo Editor vs </a:t>
            </a:r>
            <a:r>
              <a:rPr lang="en-US" sz="2400" dirty="0" err="1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Photopea</a:t>
            </a:r>
            <a:endParaRPr lang="en-US" sz="2400" dirty="0">
              <a:solidFill>
                <a:schemeClr val="bg1"/>
              </a:solidFill>
              <a:latin typeface="Roboto "/>
              <a:ea typeface="Roboto Light" panose="02000000000000000000" pitchFamily="2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COB (Cut Out Background)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840185" y="1912966"/>
            <a:ext cx="6177643" cy="46166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" panose="02000000000000000000" pitchFamily="2" charset="0"/>
              </a:rPr>
              <a:t>Training OD Photos Advance </a:t>
            </a:r>
            <a:r>
              <a:rPr lang="en-US" sz="1800" b="1" dirty="0">
                <a:solidFill>
                  <a:schemeClr val="accent6"/>
                </a:solidFill>
                <a:latin typeface="Roboto "/>
                <a:ea typeface="Roboto" panose="02000000000000000000" pitchFamily="2" charset="0"/>
              </a:rPr>
              <a:t>Lori </a:t>
            </a:r>
            <a:r>
              <a:rPr lang="en-US" b="1" dirty="0">
                <a:solidFill>
                  <a:schemeClr val="accent6"/>
                </a:solidFill>
                <a:latin typeface="Roboto "/>
                <a:ea typeface="Roboto" panose="02000000000000000000" pitchFamily="2" charset="0"/>
              </a:rPr>
              <a:t>Mortland,</a:t>
            </a:r>
            <a:r>
              <a:rPr lang="en-US" sz="1800" b="1" dirty="0">
                <a:solidFill>
                  <a:schemeClr val="accent6"/>
                </a:solidFill>
                <a:latin typeface="Roboto "/>
                <a:ea typeface="Roboto" panose="02000000000000000000" pitchFamily="2" charset="0"/>
              </a:rPr>
              <a:t> CJE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 err="1">
                <a:solidFill>
                  <a:schemeClr val="tx1"/>
                </a:solidFill>
                <a:latin typeface="Roboto "/>
                <a:ea typeface="Roboto" panose="02000000000000000000" pitchFamily="2" charset="0"/>
              </a:rPr>
              <a:t>Batchtown</a:t>
            </a:r>
            <a:r>
              <a:rPr lang="en-US" sz="1800" dirty="0">
                <a:solidFill>
                  <a:schemeClr val="tx1"/>
                </a:solidFill>
                <a:latin typeface="Roboto "/>
                <a:ea typeface="Roboto" panose="02000000000000000000" pitchFamily="2" charset="0"/>
              </a:rPr>
              <a:t>, Illinois</a:t>
            </a:r>
            <a:endParaRPr lang="en-US" dirty="0">
              <a:latin typeface="Roboto "/>
              <a:ea typeface="Roboto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 "/>
                <a:ea typeface="Times New Roman" panose="02020603050405020304" pitchFamily="18" charset="0"/>
                <a:cs typeface="Calibri" panose="020F0502020204030204" pitchFamily="34" charset="0"/>
              </a:rPr>
              <a:t>Y</a:t>
            </a:r>
            <a:r>
              <a:rPr lang="en-US" sz="1800" dirty="0">
                <a:solidFill>
                  <a:srgbClr val="000000"/>
                </a:solidFill>
                <a:effectLst/>
                <a:latin typeface="Roboto "/>
                <a:ea typeface="Times New Roman" panose="02020603050405020304" pitchFamily="18" charset="0"/>
                <a:cs typeface="Calibri" panose="020F0502020204030204" pitchFamily="34" charset="0"/>
              </a:rPr>
              <a:t>earbook adviser for 14 years for an extra-curricular staff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 "/>
                <a:ea typeface="Times New Roman" panose="02020603050405020304" pitchFamily="18" charset="0"/>
                <a:cs typeface="Calibri" panose="020F0502020204030204" pitchFamily="34" charset="0"/>
              </a:rPr>
              <a:t>N</a:t>
            </a:r>
            <a:r>
              <a:rPr lang="en-US" sz="1800" dirty="0">
                <a:solidFill>
                  <a:srgbClr val="000000"/>
                </a:solidFill>
                <a:effectLst/>
                <a:latin typeface="Roboto "/>
                <a:ea typeface="Times New Roman" panose="02020603050405020304" pitchFamily="18" charset="0"/>
                <a:cs typeface="Calibri" panose="020F0502020204030204" pitchFamily="34" charset="0"/>
              </a:rPr>
              <a:t>ever used the same ladder twice</a:t>
            </a:r>
            <a:endParaRPr lang="en-US" dirty="0">
              <a:latin typeface="Roboto 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Roboto "/>
                <a:ea typeface="Times New Roman" panose="02020603050405020304" pitchFamily="18" charset="0"/>
                <a:cs typeface="Calibri" panose="020F0502020204030204" pitchFamily="34" charset="0"/>
              </a:rPr>
              <a:t>Had </a:t>
            </a:r>
            <a:r>
              <a:rPr lang="en-US" sz="1800" dirty="0">
                <a:solidFill>
                  <a:srgbClr val="000000"/>
                </a:solidFill>
                <a:effectLst/>
                <a:latin typeface="Roboto "/>
                <a:ea typeface="Times New Roman" panose="02020603050405020304" pitchFamily="18" charset="0"/>
                <a:cs typeface="Calibri" panose="020F0502020204030204" pitchFamily="34" charset="0"/>
              </a:rPr>
              <a:t>one rule: "If it's been done before, let's try something different". </a:t>
            </a:r>
            <a:endParaRPr lang="en-US" sz="1800" dirty="0">
              <a:effectLst/>
              <a:latin typeface="Roboto 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b="1" dirty="0">
              <a:solidFill>
                <a:schemeClr val="accent6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3FC71-E718-4E1A-8BC2-17111347BE67}"/>
              </a:ext>
            </a:extLst>
          </p:cNvPr>
          <p:cNvSpPr txBox="1"/>
          <p:nvPr/>
        </p:nvSpPr>
        <p:spPr>
          <a:xfrm>
            <a:off x="6743696" y="5959929"/>
            <a:ext cx="33608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lori.mortland@walsworth.com</a:t>
            </a:r>
          </a:p>
        </p:txBody>
      </p:sp>
      <p:pic>
        <p:nvPicPr>
          <p:cNvPr id="8" name="Picture 7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C637AD6E-2D05-41E7-B455-05BC12565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050" y="3739683"/>
            <a:ext cx="2316209" cy="3474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37862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901542" y="968434"/>
            <a:ext cx="302371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176538" y="3529608"/>
            <a:ext cx="506856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Training OD Advance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Columns and Grids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Alignment and Spacing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Headlines-Photo in Text, Text on a Path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840185" y="1912966"/>
            <a:ext cx="6177643" cy="37856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dirty="0">
                <a:solidFill>
                  <a:schemeClr val="tx1"/>
                </a:solidFill>
                <a:latin typeface="Roboto "/>
                <a:ea typeface="Roboto" panose="02000000000000000000" pitchFamily="2" charset="0"/>
              </a:rPr>
              <a:t>Training OD Advance </a:t>
            </a:r>
            <a:r>
              <a:rPr lang="en-US" b="1" dirty="0">
                <a:solidFill>
                  <a:schemeClr val="accent6"/>
                </a:solidFill>
                <a:latin typeface="Roboto "/>
                <a:ea typeface="Roboto" panose="02000000000000000000" pitchFamily="2" charset="0"/>
              </a:rPr>
              <a:t>Kris Hemry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effectLst/>
                <a:latin typeface="Roboto "/>
                <a:ea typeface="Roboto" panose="02000000000000000000" pitchFamily="2" charset="0"/>
                <a:cs typeface="Calibri" panose="020F0502020204030204" pitchFamily="34" charset="0"/>
              </a:rPr>
              <a:t>Jackson, Michigan</a:t>
            </a:r>
            <a:endParaRPr lang="en-US" dirty="0">
              <a:solidFill>
                <a:schemeClr val="tx1"/>
              </a:solidFill>
              <a:latin typeface="Roboto "/>
              <a:ea typeface="Roboto" panose="02000000000000000000" pitchFamily="2" charset="0"/>
              <a:cs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</a:rPr>
              <a:t>On Twitter it says, “yearbook, baseball and family; not in that order”. 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</a:rPr>
              <a:t>If not working on yearbooks you will find him coaching his kids in sports of all kinds.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b="1" dirty="0">
              <a:solidFill>
                <a:schemeClr val="accent6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E53FC71-E718-4E1A-8BC2-17111347BE67}"/>
              </a:ext>
            </a:extLst>
          </p:cNvPr>
          <p:cNvSpPr txBox="1"/>
          <p:nvPr/>
        </p:nvSpPr>
        <p:spPr>
          <a:xfrm>
            <a:off x="6793126" y="5959929"/>
            <a:ext cx="336087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kris.hemry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@walsworth.com</a:t>
            </a:r>
          </a:p>
        </p:txBody>
      </p:sp>
      <p:pic>
        <p:nvPicPr>
          <p:cNvPr id="6" name="Picture 5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D8F0BF72-8017-49C1-A99E-931CCB8A8F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5474" y="4138575"/>
            <a:ext cx="2496068" cy="3120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52917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345171" y="2101302"/>
            <a:ext cx="11542029" cy="43904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Video/PowerPoint of Beginning Online Design Part 1 with Follow-up handout </a:t>
            </a:r>
            <a:r>
              <a:rPr lang="en-US" sz="180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and discussion</a:t>
            </a:r>
            <a:endParaRPr lang="en-US" sz="1800" dirty="0">
              <a:effectLst/>
              <a:latin typeface="Roboto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Video/PowerPoint of Beginning Online Design Part 2 with Follow-up handout and discussion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Seven activities (Handouts) on </a:t>
            </a:r>
            <a:r>
              <a:rPr lang="en-US" dirty="0"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Beginning Online Design</a:t>
            </a: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>
                <a:solidFill>
                  <a:schemeClr val="accent6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  <a:cs typeface="Times New Roman" panose="02020603050405020304" pitchFamily="18" charset="0"/>
              </a:rPr>
              <a:t>(Uploading Photos, Recommending Photos, Page Editor Tools (2), Menus, Palettes, and Templates)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Resources-OD Manual, Getting to Know Page Editor, Uploading Images</a:t>
            </a:r>
            <a:endParaRPr lang="en-US" dirty="0">
              <a:latin typeface="Roboto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Evaluation of Mod 4 (5 Quizzes)  </a:t>
            </a:r>
            <a:r>
              <a:rPr lang="en-US" sz="1800" b="1" dirty="0">
                <a:solidFill>
                  <a:schemeClr val="accent6"/>
                </a:solidFill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(Uploading/Recommending Photos, Tools, Menu, Palette, Show Me Your Workspace</a:t>
            </a:r>
            <a:r>
              <a:rPr lang="en-US" sz="1800" dirty="0">
                <a:solidFill>
                  <a:schemeClr val="accent6"/>
                </a:solidFill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, and Assessment</a:t>
            </a:r>
            <a:endParaRPr lang="en-US" sz="1800" dirty="0">
              <a:solidFill>
                <a:schemeClr val="accent6"/>
              </a:solidFill>
              <a:latin typeface="Roboto Black" panose="02000000000000000000" pitchFamily="2" charset="0"/>
              <a:ea typeface="Roboto Black" panose="02000000000000000000" pitchFamily="2" charset="0"/>
              <a:cs typeface="Times New Roman" panose="02020603050405020304" pitchFamily="18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Additional OD Midwest Reps Videos and Activities </a:t>
            </a:r>
            <a:r>
              <a:rPr lang="en-US" sz="1800" b="1" dirty="0">
                <a:solidFill>
                  <a:schemeClr val="accent6"/>
                </a:solidFill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(Training OD Photos Basic, Training OD Intro, Training OD Intermediate</a:t>
            </a:r>
            <a:r>
              <a:rPr lang="en-US" b="1" dirty="0">
                <a:solidFill>
                  <a:schemeClr val="accent6"/>
                </a:solidFill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, Training OD for Editors, Training OD Photos Advance, and Training OD Advance)</a:t>
            </a:r>
            <a:endParaRPr lang="en-US" sz="1800" b="1" dirty="0">
              <a:solidFill>
                <a:schemeClr val="accent6"/>
              </a:solidFill>
              <a:effectLst/>
              <a:latin typeface="Roboto 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4A069-1D6F-4E7C-AFC9-60F6706BBE4D}"/>
              </a:ext>
            </a:extLst>
          </p:cNvPr>
          <p:cNvSpPr txBox="1"/>
          <p:nvPr/>
        </p:nvSpPr>
        <p:spPr>
          <a:xfrm>
            <a:off x="708520" y="72675"/>
            <a:ext cx="5480344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Mod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ADBDF-6812-4283-9BAA-8D2DFF1A9764}"/>
              </a:ext>
            </a:extLst>
          </p:cNvPr>
          <p:cNvSpPr txBox="1"/>
          <p:nvPr/>
        </p:nvSpPr>
        <p:spPr>
          <a:xfrm>
            <a:off x="2561544" y="1108168"/>
            <a:ext cx="366970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Possibilities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492A7-5BB9-45E3-A8B9-3A857E2215A1}"/>
              </a:ext>
            </a:extLst>
          </p:cNvPr>
          <p:cNvSpPr txBox="1"/>
          <p:nvPr/>
        </p:nvSpPr>
        <p:spPr>
          <a:xfrm>
            <a:off x="9531559" y="387560"/>
            <a:ext cx="207708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It is a Mod: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Do the items that is best for your staff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!</a:t>
            </a:r>
          </a:p>
        </p:txBody>
      </p:sp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345171" y="2101302"/>
            <a:ext cx="11542029" cy="417344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b="1" dirty="0">
                <a:solidFill>
                  <a:schemeClr val="accent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OD Introduction: 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Design a page containing a photo with a </a:t>
            </a:r>
            <a:r>
              <a:rPr lang="en-US" sz="1800" b="1" dirty="0">
                <a:solidFill>
                  <a:schemeClr val="accent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stroke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 in a bright color, a smaller version of the same photo, </a:t>
            </a:r>
            <a:r>
              <a:rPr lang="en-US" sz="1800" b="1" dirty="0">
                <a:solidFill>
                  <a:schemeClr val="accent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two boxes of text </a:t>
            </a:r>
            <a:r>
              <a:rPr lang="en-US" sz="1800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using obviously different fonts, and a filled-color shape layered behind another element; save this design and submit to your instructor using a method of his/her choice.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OD Intermediate: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Create an example of a personal or business ad that bleeds off the page and includes a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business or student name in a text box, a group of 3 images, use of transparency, an object with a gradient, application of the drop shadow on an element, and a unique shape with &gt;4 sides;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 save this design and submit to your instructor using a method of his/her choice. </a:t>
            </a:r>
            <a:endParaRPr lang="en-US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OD Advance: 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Design a full page grid-style photo collage (can be all same image or different images) using equal vertical and horizontal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spacing and even lines around all sides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; include a title containing a photo in text, a subtitle that applies </a:t>
            </a:r>
            <a:r>
              <a:rPr kumimoji="0" lang="en-US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text-on-a-path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" panose="02000000000000000000" pitchFamily="2" charset="0"/>
                <a:ea typeface="Roboto" panose="02000000000000000000" pitchFamily="2" charset="0"/>
                <a:sym typeface="Calibri"/>
              </a:rPr>
              <a:t>, and a caption that wraps around an image; save this design and submit to your instructor using a method of his/her choice.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4A069-1D6F-4E7C-AFC9-60F6706BBE4D}"/>
              </a:ext>
            </a:extLst>
          </p:cNvPr>
          <p:cNvSpPr txBox="1"/>
          <p:nvPr/>
        </p:nvSpPr>
        <p:spPr>
          <a:xfrm>
            <a:off x="708520" y="72675"/>
            <a:ext cx="5480344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Mod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ADBDF-6812-4283-9BAA-8D2DFF1A9764}"/>
              </a:ext>
            </a:extLst>
          </p:cNvPr>
          <p:cNvSpPr txBox="1"/>
          <p:nvPr/>
        </p:nvSpPr>
        <p:spPr>
          <a:xfrm>
            <a:off x="2561544" y="1108168"/>
            <a:ext cx="366970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Possibilities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492A7-5BB9-45E3-A8B9-3A857E2215A1}"/>
              </a:ext>
            </a:extLst>
          </p:cNvPr>
          <p:cNvSpPr txBox="1"/>
          <p:nvPr/>
        </p:nvSpPr>
        <p:spPr>
          <a:xfrm>
            <a:off x="9531559" y="387560"/>
            <a:ext cx="207708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It is a Mod: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Do the items that is best for your staff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949536321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125897" y="1836262"/>
            <a:ext cx="11761304" cy="481054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OD </a:t>
            </a: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Photos Introduction</a:t>
            </a:r>
            <a:r>
              <a:rPr lang="en-US" b="1" dirty="0">
                <a:solidFill>
                  <a:schemeClr val="accent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: 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Upload 4 photos you’ve taken of ‘school life’ to a folder in OD entitled PI[+</a:t>
            </a:r>
            <a:r>
              <a:rPr lang="en-US" dirty="0" err="1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yourlastname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]; place those images onto a page with a different photo effect(s) on three of them [one will remain original version; </a:t>
            </a:r>
            <a:r>
              <a:rPr lang="en-US" b="1" dirty="0">
                <a:solidFill>
                  <a:schemeClr val="accent6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effects should make images obviously different from one another</a:t>
            </a:r>
            <a:r>
              <a:rPr lang="en-US" dirty="0"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] and crop one to show a single portion of a face; save this design and submit to your instructor using a method of his/her choice. 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kumimoji="0" lang="en-US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uFillTx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  <a:sym typeface="Calibri"/>
              </a:rPr>
              <a:t>OD Photos </a:t>
            </a: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Advanced: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Recommend a full-length image of yourself to your adviser; Recommend an image of your workspace to page 1; </a:t>
            </a:r>
            <a:r>
              <a:rPr lang="en-US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Mar</a:t>
            </a: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k a selfie of you in your favorites and place it on a spread three times;  one stays original, create a single straight-line clipping path on a different one, and the third with a mixture of straight and curved lines cut out of at least one edge using clipping path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; save your page work and submit to your instructor using a method of his/her choice.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  <a:sym typeface="Calibri"/>
            </a:endParaRP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OD for Editors: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Customize a template for your book based on one from the template library--place a sticky with the name of the original template somewhere on the layout—your design must include a </a:t>
            </a: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locked element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(label this), a </a:t>
            </a:r>
            <a:r>
              <a:rPr lang="en-US" b="1" dirty="0">
                <a:solidFill>
                  <a:schemeClr val="accent6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frozen element 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(label this), and two saved type styles; save your work and submit to your instructor using a method of his/her choice. </a:t>
            </a:r>
            <a:endParaRPr kumimoji="0" lang="en-US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" panose="02000000000000000000" pitchFamily="2" charset="0"/>
              <a:ea typeface="Roboto" panose="02000000000000000000" pitchFamily="2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54A069-1D6F-4E7C-AFC9-60F6706BBE4D}"/>
              </a:ext>
            </a:extLst>
          </p:cNvPr>
          <p:cNvSpPr txBox="1"/>
          <p:nvPr/>
        </p:nvSpPr>
        <p:spPr>
          <a:xfrm>
            <a:off x="708520" y="-33341"/>
            <a:ext cx="5480344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Mod 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5AADBDF-6812-4283-9BAA-8D2DFF1A9764}"/>
              </a:ext>
            </a:extLst>
          </p:cNvPr>
          <p:cNvSpPr txBox="1"/>
          <p:nvPr/>
        </p:nvSpPr>
        <p:spPr>
          <a:xfrm>
            <a:off x="2561544" y="1002152"/>
            <a:ext cx="366970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Possibilities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8492A7-5BB9-45E3-A8B9-3A857E2215A1}"/>
              </a:ext>
            </a:extLst>
          </p:cNvPr>
          <p:cNvSpPr txBox="1"/>
          <p:nvPr/>
        </p:nvSpPr>
        <p:spPr>
          <a:xfrm>
            <a:off x="9531559" y="387560"/>
            <a:ext cx="2077081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It is a Mod: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Do the items that is best for your staff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92568394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584109" y="1374525"/>
            <a:ext cx="61525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I Should Have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8132712" y="2161741"/>
            <a:ext cx="403910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Known That!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875603"/>
            <a:ext cx="5068561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Beginning Online Design-Part 2</a:t>
            </a:r>
          </a:p>
        </p:txBody>
      </p:sp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E717F3D-F974-480A-B9F8-5F1D59A90B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080" y="2383092"/>
            <a:ext cx="2770632" cy="45415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315B830-AF9D-4EC5-8F28-E3DDFF6E8AEF}"/>
              </a:ext>
            </a:extLst>
          </p:cNvPr>
          <p:cNvSpPr txBox="1"/>
          <p:nvPr/>
        </p:nvSpPr>
        <p:spPr>
          <a:xfrm>
            <a:off x="7963154" y="6061685"/>
            <a:ext cx="4039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Blaze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 "/>
                <a:sym typeface="Calibri"/>
              </a:rPr>
              <a:t> Bucks</a:t>
            </a:r>
          </a:p>
        </p:txBody>
      </p:sp>
    </p:spTree>
    <p:extLst>
      <p:ext uri="{BB962C8B-B14F-4D97-AF65-F5344CB8AC3E}">
        <p14:creationId xmlns:p14="http://schemas.microsoft.com/office/powerpoint/2010/main" val="2981765051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6739915" y="1719791"/>
            <a:ext cx="5147285" cy="411343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Times New Roman" panose="02020603050405020304" pitchFamily="18" charset="0"/>
                <a:cs typeface="Times New Roman" panose="02020603050405020304" pitchFamily="18" charset="0"/>
              </a:rPr>
              <a:t>Each Mod Lesson I will begin with a challenging, fun question.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+mj-ea"/>
                <a:cs typeface="Times New Roman" panose="02020603050405020304" pitchFamily="18" charset="0"/>
              </a:rPr>
              <a:t>At end of lesson, I will give you the answer.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+mj-ea"/>
                <a:cs typeface="Times New Roman" panose="02020603050405020304" pitchFamily="18" charset="0"/>
              </a:rPr>
              <a:t>Each week, two winners of $5.00 Starbucks Gift Card.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Roboto "/>
                <a:cs typeface="Times New Roman" panose="02020603050405020304" pitchFamily="18" charset="0"/>
              </a:rPr>
              <a:t>Staffs will be on different Mods, but no problem!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effectLst/>
                <a:latin typeface="Roboto "/>
                <a:ea typeface="+mj-ea"/>
                <a:cs typeface="Times New Roman" panose="02020603050405020304" pitchFamily="18" charset="0"/>
              </a:rPr>
              <a:t>Let’s have some fun!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615C3-44F8-4BA2-B86E-FFE4BA88ABFC}"/>
              </a:ext>
            </a:extLst>
          </p:cNvPr>
          <p:cNvSpPr txBox="1"/>
          <p:nvPr/>
        </p:nvSpPr>
        <p:spPr>
          <a:xfrm>
            <a:off x="248293" y="133122"/>
            <a:ext cx="61525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I Should 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7DB28-A0DD-4B81-8C89-1A5AC4A519B8}"/>
              </a:ext>
            </a:extLst>
          </p:cNvPr>
          <p:cNvSpPr txBox="1"/>
          <p:nvPr/>
        </p:nvSpPr>
        <p:spPr>
          <a:xfrm>
            <a:off x="3796896" y="920338"/>
            <a:ext cx="403910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Known That!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04C96D-EBB4-42C4-8B75-27CB9503F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4" y="1268859"/>
            <a:ext cx="2770632" cy="45415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26EB12-428B-4607-942A-6067364D67A5}"/>
              </a:ext>
            </a:extLst>
          </p:cNvPr>
          <p:cNvSpPr txBox="1"/>
          <p:nvPr/>
        </p:nvSpPr>
        <p:spPr>
          <a:xfrm>
            <a:off x="3627338" y="4947452"/>
            <a:ext cx="4039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Blaze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 "/>
                <a:sym typeface="Calibri"/>
              </a:rPr>
              <a:t> Bucks</a:t>
            </a:r>
          </a:p>
        </p:txBody>
      </p:sp>
    </p:spTree>
    <p:extLst>
      <p:ext uri="{BB962C8B-B14F-4D97-AF65-F5344CB8AC3E}">
        <p14:creationId xmlns:p14="http://schemas.microsoft.com/office/powerpoint/2010/main" val="1355861613"/>
      </p:ext>
    </p:extLst>
  </p:cSld>
  <p:clrMapOvr>
    <a:masterClrMapping/>
  </p:clrMapOvr>
  <p:transition spd="med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3796896" y="1719791"/>
            <a:ext cx="8090305" cy="1258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Each week, nearly 1/3 of the US population visits this place?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615C3-44F8-4BA2-B86E-FFE4BA88ABFC}"/>
              </a:ext>
            </a:extLst>
          </p:cNvPr>
          <p:cNvSpPr txBox="1"/>
          <p:nvPr/>
        </p:nvSpPr>
        <p:spPr>
          <a:xfrm>
            <a:off x="248293" y="133122"/>
            <a:ext cx="61525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I Should 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7DB28-A0DD-4B81-8C89-1A5AC4A519B8}"/>
              </a:ext>
            </a:extLst>
          </p:cNvPr>
          <p:cNvSpPr txBox="1"/>
          <p:nvPr/>
        </p:nvSpPr>
        <p:spPr>
          <a:xfrm>
            <a:off x="3796896" y="920338"/>
            <a:ext cx="403910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Known That!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04C96D-EBB4-42C4-8B75-27CB9503F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4" y="1268859"/>
            <a:ext cx="2770632" cy="45415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26EB12-428B-4607-942A-6067364D67A5}"/>
              </a:ext>
            </a:extLst>
          </p:cNvPr>
          <p:cNvSpPr txBox="1"/>
          <p:nvPr/>
        </p:nvSpPr>
        <p:spPr>
          <a:xfrm>
            <a:off x="218026" y="5655965"/>
            <a:ext cx="4039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Blaze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 "/>
                <a:sym typeface="Calibri"/>
              </a:rPr>
              <a:t> Bucks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3A2DA92-7DE1-4302-A81D-C8AAA9ACAC97}"/>
              </a:ext>
            </a:extLst>
          </p:cNvPr>
          <p:cNvSpPr txBox="1"/>
          <p:nvPr/>
        </p:nvSpPr>
        <p:spPr>
          <a:xfrm>
            <a:off x="3834144" y="2867002"/>
            <a:ext cx="2543365" cy="267765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Black" panose="02000000000000000000" pitchFamily="2" charset="0"/>
                <a:ea typeface="Roboto Black" panose="02000000000000000000" pitchFamily="2" charset="0"/>
              </a:rPr>
              <a:t>Illinois and Michigan</a:t>
            </a: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Deanne DeMare-Michigan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Kris Hemry-Michigan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Kathryn Hurley-Illinois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Lori Mortland, CJE-Illinois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Shelley Mosley-Illinois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Mark Sigman, </a:t>
            </a:r>
            <a:r>
              <a:rPr lang="en-US" sz="1400" b="1" dirty="0">
                <a:latin typeface="Roboto Light" panose="02000000000000000000" pitchFamily="2" charset="0"/>
                <a:ea typeface="Roboto Light" panose="02000000000000000000" pitchFamily="2" charset="0"/>
              </a:rPr>
              <a:t>Manager</a:t>
            </a: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-OH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Mary Slater, CJE-Illinois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Lisa Sparks-Michigan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Jim Straub-Illinois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Valerie T. Tanke, CJE-Michigan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latin typeface="Roboto Light" panose="02000000000000000000" pitchFamily="2" charset="0"/>
                <a:ea typeface="Roboto Light" panose="02000000000000000000" pitchFamily="2" charset="0"/>
              </a:rPr>
              <a:t>Suzanne Young-Michigan</a:t>
            </a:r>
          </a:p>
        </p:txBody>
      </p:sp>
      <p:pic>
        <p:nvPicPr>
          <p:cNvPr id="12" name="Picture 11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0996C2E6-D2FB-4E2A-ADA6-E2FF2853DF8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4152" y="4814606"/>
            <a:ext cx="1227651" cy="153439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17" name="Picture 16" descr="A person standing posing for the camera&#10;&#10;Description automatically generated">
            <a:extLst>
              <a:ext uri="{FF2B5EF4-FFF2-40B4-BE49-F238E27FC236}">
                <a16:creationId xmlns:a16="http://schemas.microsoft.com/office/drawing/2014/main" id="{85B4A93A-CDDF-4985-8BCE-32F1502DCA4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8627" y="2514637"/>
            <a:ext cx="1202423" cy="1803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0DED00D-FE81-4D73-A14F-C5118E131639}"/>
              </a:ext>
            </a:extLst>
          </p:cNvPr>
          <p:cNvSpPr txBox="1"/>
          <p:nvPr/>
        </p:nvSpPr>
        <p:spPr>
          <a:xfrm>
            <a:off x="7041850" y="4359506"/>
            <a:ext cx="144325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aavi" panose="020B0502040204020203" pitchFamily="34" charset="0"/>
                <a:sym typeface="Calibri"/>
              </a:rPr>
              <a:t>Kris Hemry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B484E41-798A-43FA-B0AF-9CBE4FCEC4E1}"/>
              </a:ext>
            </a:extLst>
          </p:cNvPr>
          <p:cNvSpPr txBox="1"/>
          <p:nvPr/>
        </p:nvSpPr>
        <p:spPr>
          <a:xfrm>
            <a:off x="8643260" y="4357360"/>
            <a:ext cx="1316654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aavi" panose="020B0502040204020203" pitchFamily="34" charset="0"/>
                <a:sym typeface="Calibri"/>
              </a:rPr>
              <a:t>Lori Mortland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DBE2F35-DFB1-4CA7-B06E-6A46DC4CCBCD}"/>
              </a:ext>
            </a:extLst>
          </p:cNvPr>
          <p:cNvSpPr txBox="1"/>
          <p:nvPr/>
        </p:nvSpPr>
        <p:spPr>
          <a:xfrm>
            <a:off x="10053348" y="4344486"/>
            <a:ext cx="144325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aavi" panose="020B0502040204020203" pitchFamily="34" charset="0"/>
                <a:sym typeface="Calibri"/>
              </a:rPr>
              <a:t>Lindsey Swank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6C5EC44-4169-452D-B663-273B92FF6638}"/>
              </a:ext>
            </a:extLst>
          </p:cNvPr>
          <p:cNvSpPr txBox="1"/>
          <p:nvPr/>
        </p:nvSpPr>
        <p:spPr>
          <a:xfrm>
            <a:off x="7028214" y="6007991"/>
            <a:ext cx="1443259" cy="33855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cs typeface="Raavi" panose="020B0502040204020203" pitchFamily="34" charset="0"/>
                <a:sym typeface="Calibri"/>
              </a:rPr>
              <a:t>Mark Sigman</a:t>
            </a:r>
          </a:p>
        </p:txBody>
      </p:sp>
      <p:pic>
        <p:nvPicPr>
          <p:cNvPr id="31" name="Picture 30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AB7F533E-0EB9-4D64-AD18-066CF96D241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825" y="2514636"/>
            <a:ext cx="1439850" cy="179981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33" name="Picture 32" descr="A person posing for the camera&#10;&#10;Description automatically generated">
            <a:extLst>
              <a:ext uri="{FF2B5EF4-FFF2-40B4-BE49-F238E27FC236}">
                <a16:creationId xmlns:a16="http://schemas.microsoft.com/office/drawing/2014/main" id="{6EDF87B1-EF9D-47E3-95C4-4F190B6F73E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293" y="2514637"/>
            <a:ext cx="1202424" cy="1803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10DAB470-8418-4FF2-A681-E8FA1A61892C}"/>
              </a:ext>
            </a:extLst>
          </p:cNvPr>
          <p:cNvSpPr txBox="1"/>
          <p:nvPr/>
        </p:nvSpPr>
        <p:spPr>
          <a:xfrm>
            <a:off x="8819322" y="133122"/>
            <a:ext cx="1875182" cy="116954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McDonald’s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Walmart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Grocery Store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14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Doctor’s Office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Post Office</a:t>
            </a:r>
          </a:p>
        </p:txBody>
      </p:sp>
    </p:spTree>
    <p:extLst>
      <p:ext uri="{BB962C8B-B14F-4D97-AF65-F5344CB8AC3E}">
        <p14:creationId xmlns:p14="http://schemas.microsoft.com/office/powerpoint/2010/main" val="236949307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245435" y="1986251"/>
            <a:ext cx="7872868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96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7361792" y="3114930"/>
            <a:ext cx="4577692" cy="175432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Power and Convenience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875603"/>
            <a:ext cx="5256286" cy="83099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Three Simple Reasons to use </a:t>
            </a:r>
          </a:p>
          <a:p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7DFFDCB1-857D-421A-ADE5-37FFA2CD190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53" y="3756879"/>
            <a:ext cx="2756339" cy="356702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9663201"/>
      </p:ext>
    </p:extLst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3919759" y="1664354"/>
            <a:ext cx="8072017" cy="1258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Each week, nearly 1/3 of the US population visits this place?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615C3-44F8-4BA2-B86E-FFE4BA88ABFC}"/>
              </a:ext>
            </a:extLst>
          </p:cNvPr>
          <p:cNvSpPr txBox="1"/>
          <p:nvPr/>
        </p:nvSpPr>
        <p:spPr>
          <a:xfrm>
            <a:off x="248293" y="133122"/>
            <a:ext cx="61525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I Should 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7DB28-A0DD-4B81-8C89-1A5AC4A519B8}"/>
              </a:ext>
            </a:extLst>
          </p:cNvPr>
          <p:cNvSpPr txBox="1"/>
          <p:nvPr/>
        </p:nvSpPr>
        <p:spPr>
          <a:xfrm>
            <a:off x="3796896" y="920338"/>
            <a:ext cx="403910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Known That!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04C96D-EBB4-42C4-8B75-27CB9503F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4" y="1268859"/>
            <a:ext cx="2770632" cy="45415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26EB12-428B-4607-942A-6067364D67A5}"/>
              </a:ext>
            </a:extLst>
          </p:cNvPr>
          <p:cNvSpPr txBox="1"/>
          <p:nvPr/>
        </p:nvSpPr>
        <p:spPr>
          <a:xfrm>
            <a:off x="218026" y="5655965"/>
            <a:ext cx="4039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Blaze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 "/>
                <a:sym typeface="Calibri"/>
              </a:rPr>
              <a:t> Bucks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78586-5ADC-46EF-AB91-3328C8679398}"/>
              </a:ext>
            </a:extLst>
          </p:cNvPr>
          <p:cNvSpPr txBox="1"/>
          <p:nvPr/>
        </p:nvSpPr>
        <p:spPr>
          <a:xfrm>
            <a:off x="8269356" y="-138428"/>
            <a:ext cx="2729947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McDonald’s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Walmart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Grocery Store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Doctor’s Office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Post Office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67D9A-B4AB-4726-971C-E20B80ECBED2}"/>
              </a:ext>
            </a:extLst>
          </p:cNvPr>
          <p:cNvSpPr txBox="1"/>
          <p:nvPr/>
        </p:nvSpPr>
        <p:spPr>
          <a:xfrm>
            <a:off x="3624470" y="2550017"/>
            <a:ext cx="5459895" cy="378815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i="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The first McDonald's was built in </a:t>
            </a:r>
          </a:p>
          <a:p>
            <a:pPr marR="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b="1" dirty="0">
                <a:solidFill>
                  <a:srgbClr val="222222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	</a:t>
            </a:r>
            <a:r>
              <a:rPr lang="en-US" b="1" i="0" dirty="0">
                <a:solidFill>
                  <a:srgbClr val="222222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Des Plaines, Illinois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i="0" dirty="0">
                <a:solidFill>
                  <a:srgbClr val="444444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Twinkies were first invented in River Forest, 	Illinois in 1930.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b="1" i="0" dirty="0">
              <a:solidFill>
                <a:srgbClr val="444444"/>
              </a:solidFill>
              <a:effectLst/>
              <a:latin typeface="Roboto Light" panose="02000000000000000000" pitchFamily="2" charset="0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i="0" dirty="0">
                <a:solidFill>
                  <a:srgbClr val="404040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Michigan has more miles of freshwater 	shoreline than any other state in the nation.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b="1" i="0" dirty="0">
                <a:solidFill>
                  <a:srgbClr val="3A3A3A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Stand anywhere in Michigan, and you’re within 85 	miles of a Great Lake</a:t>
            </a:r>
            <a:r>
              <a:rPr lang="en-US" b="0" i="0" dirty="0">
                <a:solidFill>
                  <a:srgbClr val="3A3A3A"/>
                </a:solidFill>
                <a:effectLst/>
                <a:latin typeface="-apple-system"/>
              </a:rPr>
              <a:t>.</a:t>
            </a:r>
            <a:endParaRPr lang="en-US" sz="18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6" name="Picture 5" descr="A sign on the side of a road&#10;&#10;Description automatically generated">
            <a:extLst>
              <a:ext uri="{FF2B5EF4-FFF2-40B4-BE49-F238E27FC236}">
                <a16:creationId xmlns:a16="http://schemas.microsoft.com/office/drawing/2014/main" id="{A62A39D5-1DAE-4483-A660-F683BBAA50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365" y="2453643"/>
            <a:ext cx="2857500" cy="1600200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8" name="Picture 7" descr="A person standing in front of a sunset&#10;&#10;Description automatically generated">
            <a:extLst>
              <a:ext uri="{FF2B5EF4-FFF2-40B4-BE49-F238E27FC236}">
                <a16:creationId xmlns:a16="http://schemas.microsoft.com/office/drawing/2014/main" id="{19CE0817-5FB8-4783-8DA0-556863F8F98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3961" y="4195045"/>
            <a:ext cx="2143125" cy="214312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53947276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7BDDE87-F3CA-4432-A921-DB09D38EE53B}"/>
              </a:ext>
            </a:extLst>
          </p:cNvPr>
          <p:cNvSpPr txBox="1"/>
          <p:nvPr/>
        </p:nvSpPr>
        <p:spPr>
          <a:xfrm>
            <a:off x="490506" y="260392"/>
            <a:ext cx="1032484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BCCA6F6-1409-49E1-A06B-2C6E9445B9A6}"/>
              </a:ext>
            </a:extLst>
          </p:cNvPr>
          <p:cNvSpPr txBox="1"/>
          <p:nvPr/>
        </p:nvSpPr>
        <p:spPr>
          <a:xfrm>
            <a:off x="4007340" y="1624065"/>
            <a:ext cx="8125025" cy="12584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R="0" lvl="0"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solidFill>
                  <a:schemeClr val="accent6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  <a:cs typeface="Times New Roman" panose="02020603050405020304" pitchFamily="18" charset="0"/>
              </a:rPr>
              <a:t>Each week, nearly 1/3 of the US population visits this place?</a:t>
            </a:r>
          </a:p>
          <a:p>
            <a:pPr marL="285750" marR="0" indent="-285750">
              <a:lnSpc>
                <a:spcPct val="115000"/>
              </a:lnSpc>
              <a:spcBef>
                <a:spcPts val="500"/>
              </a:spcBef>
              <a:spcAft>
                <a:spcPts val="1000"/>
              </a:spcAft>
              <a:buFont typeface="Arial" panose="020B0604020202020204" pitchFamily="34" charset="0"/>
              <a:buChar char="•"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55615C3-44F8-4BA2-B86E-FFE4BA88ABFC}"/>
              </a:ext>
            </a:extLst>
          </p:cNvPr>
          <p:cNvSpPr txBox="1"/>
          <p:nvPr/>
        </p:nvSpPr>
        <p:spPr>
          <a:xfrm>
            <a:off x="248293" y="133122"/>
            <a:ext cx="6152520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72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I Should Have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E7DB28-A0DD-4B81-8C89-1A5AC4A519B8}"/>
              </a:ext>
            </a:extLst>
          </p:cNvPr>
          <p:cNvSpPr txBox="1"/>
          <p:nvPr/>
        </p:nvSpPr>
        <p:spPr>
          <a:xfrm>
            <a:off x="3796896" y="920338"/>
            <a:ext cx="403910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5400" b="0" i="0" u="none" strike="noStrike" cap="none" spc="0" normalizeH="0" baseline="0" dirty="0">
                <a:ln>
                  <a:noFill/>
                </a:ln>
                <a:solidFill>
                  <a:srgbClr val="00B050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Known That!</a:t>
            </a:r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04C96D-EBB4-42C4-8B75-27CB9503FE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264" y="1268859"/>
            <a:ext cx="2770632" cy="4541520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426EB12-428B-4607-942A-6067364D67A5}"/>
              </a:ext>
            </a:extLst>
          </p:cNvPr>
          <p:cNvSpPr txBox="1"/>
          <p:nvPr/>
        </p:nvSpPr>
        <p:spPr>
          <a:xfrm>
            <a:off x="218026" y="5655965"/>
            <a:ext cx="4039103" cy="4616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Blaze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 "/>
                <a:sym typeface="Calibri"/>
              </a:rPr>
              <a:t> Bucks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A78586-5ADC-46EF-AB91-3328C8679398}"/>
              </a:ext>
            </a:extLst>
          </p:cNvPr>
          <p:cNvSpPr txBox="1"/>
          <p:nvPr/>
        </p:nvSpPr>
        <p:spPr>
          <a:xfrm>
            <a:off x="7911548" y="-138428"/>
            <a:ext cx="2310137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endParaRPr lang="en-US" dirty="0">
              <a:effectLst/>
            </a:endParaRP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McDonald’s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Walmart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Grocery Store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lang="en-US" sz="1200" dirty="0">
                <a:solidFill>
                  <a:schemeClr val="tx1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Doctor’s Office</a:t>
            </a:r>
          </a:p>
          <a:p>
            <a:pPr marL="342900" marR="0" indent="-3429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lphaLcPeriod"/>
              <a:tabLst/>
            </a:pPr>
            <a:r>
              <a:rPr kumimoji="0" lang="en-US" sz="12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Light" panose="02000000000000000000" pitchFamily="2" charset="0"/>
                <a:ea typeface="Roboto Light" panose="02000000000000000000" pitchFamily="2" charset="0"/>
                <a:sym typeface="Calibri"/>
              </a:rPr>
              <a:t>Post Office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2A67D9A-B4AB-4726-971C-E20B80ECBED2}"/>
              </a:ext>
            </a:extLst>
          </p:cNvPr>
          <p:cNvSpPr txBox="1"/>
          <p:nvPr/>
        </p:nvSpPr>
        <p:spPr>
          <a:xfrm>
            <a:off x="4309355" y="2550017"/>
            <a:ext cx="7252736" cy="344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A4A4A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Based in Bentonville, Arkansas; In all 50 states.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A4A4A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37 million people shop at Walmart every day; that</a:t>
            </a:r>
            <a:r>
              <a:rPr lang="en-US" dirty="0">
                <a:solidFill>
                  <a:srgbClr val="4A4A4A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’s more than the population of Canada.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4A4A4A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90% of American live within </a:t>
            </a:r>
          </a:p>
          <a:p>
            <a:pPr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>
                <a:solidFill>
                  <a:srgbClr val="4A4A4A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1800" dirty="0">
                <a:solidFill>
                  <a:srgbClr val="4A4A4A"/>
                </a:solidFill>
                <a:effectLst/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15 minutes of a Walmart.</a:t>
            </a:r>
          </a:p>
          <a:p>
            <a:pPr marL="285750" marR="0" indent="-28575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4A4A4A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Walmart has 2.2 million employees; </a:t>
            </a:r>
          </a:p>
          <a:p>
            <a:pPr lvl="2" indent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solidFill>
                  <a:srgbClr val="4A4A4A"/>
                </a:solidFill>
                <a:latin typeface="Roboto "/>
                <a:ea typeface="Calibri" panose="020F0502020204030204" pitchFamily="34" charset="0"/>
                <a:cs typeface="Times New Roman" panose="02020603050405020304" pitchFamily="18" charset="0"/>
              </a:rPr>
              <a:t>	that’s more than the people of                                               	Houston.</a:t>
            </a:r>
            <a:endParaRPr lang="en-US" dirty="0">
              <a:effectLst/>
              <a:latin typeface="Roboto 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effectLst/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pic>
        <p:nvPicPr>
          <p:cNvPr id="1026" name="Picture 2" descr="Walmart">
            <a:extLst>
              <a:ext uri="{FF2B5EF4-FFF2-40B4-BE49-F238E27FC236}">
                <a16:creationId xmlns:a16="http://schemas.microsoft.com/office/drawing/2014/main" id="{43B1FC26-4523-4E4F-B77D-C9A9725D69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9538" y="3451524"/>
            <a:ext cx="3527483" cy="2299919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5684738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901542" y="968434"/>
            <a:ext cx="302371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Simple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875603"/>
            <a:ext cx="5068561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Design: The Three S’s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Simple, Self-Contained, Stimulating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4DC319D-E46D-4103-8D83-AE18B28E7032}"/>
              </a:ext>
            </a:extLst>
          </p:cNvPr>
          <p:cNvSpPr txBox="1"/>
          <p:nvPr/>
        </p:nvSpPr>
        <p:spPr>
          <a:xfrm>
            <a:off x="4650033" y="2639027"/>
            <a:ext cx="650513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C4C0FC4-6918-4CF5-8AC2-B8557A073FE2}"/>
              </a:ext>
            </a:extLst>
          </p:cNvPr>
          <p:cNvSpPr txBox="1"/>
          <p:nvPr/>
        </p:nvSpPr>
        <p:spPr>
          <a:xfrm>
            <a:off x="5872843" y="3281112"/>
            <a:ext cx="559935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Self-Contained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491843" y="1689808"/>
            <a:ext cx="5515902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Same functionality as InDesign and but in manageable pieces.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C51CB9-2CDA-4B99-8C41-B9779EE3767D}"/>
              </a:ext>
            </a:extLst>
          </p:cNvPr>
          <p:cNvSpPr txBox="1"/>
          <p:nvPr/>
        </p:nvSpPr>
        <p:spPr>
          <a:xfrm>
            <a:off x="6149388" y="4068929"/>
            <a:ext cx="5510667" cy="4616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All the tools you will need.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Roboto 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6B754E-6577-4AE7-9808-ACE95E25ED57}"/>
              </a:ext>
            </a:extLst>
          </p:cNvPr>
          <p:cNvSpPr txBox="1"/>
          <p:nvPr/>
        </p:nvSpPr>
        <p:spPr>
          <a:xfrm>
            <a:off x="5869237" y="4603907"/>
            <a:ext cx="6505133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  <a:endParaRPr kumimoji="0" lang="en-US" sz="60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9CC1C5B-E27B-4F0A-8810-A9956F9F9036}"/>
              </a:ext>
            </a:extLst>
          </p:cNvPr>
          <p:cNvSpPr txBox="1"/>
          <p:nvPr/>
        </p:nvSpPr>
        <p:spPr>
          <a:xfrm>
            <a:off x="7092047" y="5245992"/>
            <a:ext cx="5599358" cy="120032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Stimulating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AA66DB7-9A92-43E5-B37F-46EF8212EEEB}"/>
              </a:ext>
            </a:extLst>
          </p:cNvPr>
          <p:cNvSpPr txBox="1"/>
          <p:nvPr/>
        </p:nvSpPr>
        <p:spPr>
          <a:xfrm>
            <a:off x="6584817" y="5995713"/>
            <a:ext cx="5510667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Visual stimulating interface and bright designs; Easy to learn, 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Roboto "/>
              <a:ea typeface="Roboto Light" panose="02000000000000000000" pitchFamily="2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416615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161907" y="968434"/>
            <a:ext cx="4735418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Basic 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719081"/>
            <a:ext cx="506856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 Basics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Plus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Six Training Videos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789241" y="1733086"/>
            <a:ext cx="6279190" cy="59554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1, Step 1: Uploading Images to OD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 1, Step 2: Recommending Photos to Spreads/People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1, Step 3: Page Editor Tools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1, Step 4: Page Editor Tools</a:t>
            </a:r>
          </a:p>
          <a:p>
            <a:pPr lvl="7" indent="0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	Undo/ Redo	Selection Tool	Text Tool</a:t>
            </a:r>
          </a:p>
          <a:p>
            <a:pPr lvl="5" indent="0">
              <a:lnSpc>
                <a:spcPct val="150000"/>
              </a:lnSpc>
            </a:pPr>
            <a:r>
              <a:rPr lang="en-US" sz="2000" dirty="0">
                <a:solidFill>
                  <a:schemeClr val="accent6"/>
                </a:solidFill>
                <a:latin typeface="Roboto "/>
                <a:ea typeface="Roboto Light" panose="02000000000000000000" pitchFamily="2" charset="0"/>
              </a:rPr>
              <a:t>	Draw tool	Shapes tool	Hands Tool	Zoom Tool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2, Step 1: Menus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2, Step 2: Palettes</a:t>
            </a: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Part 2, Step 3: Templates</a:t>
            </a:r>
            <a:endParaRPr lang="en-US" sz="2000" dirty="0">
              <a:solidFill>
                <a:schemeClr val="accent6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299692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198955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901542" y="746010"/>
            <a:ext cx="302371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74141" y="3579035"/>
            <a:ext cx="3731739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Plan Book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Custom Template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	New-Name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838669" y="1733086"/>
            <a:ext cx="6179159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64A7A-7C61-40C4-BEAC-B84F9D928F4A}"/>
              </a:ext>
            </a:extLst>
          </p:cNvPr>
          <p:cNvSpPr txBox="1"/>
          <p:nvPr/>
        </p:nvSpPr>
        <p:spPr>
          <a:xfrm>
            <a:off x="4002374" y="1733859"/>
            <a:ext cx="2930577" cy="461663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"/>
                <a:sym typeface="Calibri"/>
              </a:rPr>
              <a:t>                     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 "/>
                <a:sym typeface="Calibri"/>
              </a:rPr>
              <a:t>Menus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104AD336-69B7-4EDD-BC18-74C84F48B7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72" y="1584301"/>
            <a:ext cx="11826406" cy="404214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ED68D63-CF61-4AC5-8359-698DF10F4BDD}"/>
              </a:ext>
            </a:extLst>
          </p:cNvPr>
          <p:cNvSpPr txBox="1"/>
          <p:nvPr/>
        </p:nvSpPr>
        <p:spPr>
          <a:xfrm>
            <a:off x="4868561" y="5637419"/>
            <a:ext cx="4258961" cy="1477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Plan Book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800" dirty="0">
                <a:solidFill>
                  <a:schemeClr val="tx1"/>
                </a:solidFill>
                <a:latin typeface="Roboto "/>
                <a:ea typeface="Roboto Light" panose="02000000000000000000" pitchFamily="2" charset="0"/>
              </a:rPr>
              <a:t>	Custom Template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	New-Name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4405F7F-6670-4E70-973A-E4762CCE7825}"/>
              </a:ext>
            </a:extLst>
          </p:cNvPr>
          <p:cNvSpPr txBox="1"/>
          <p:nvPr/>
        </p:nvSpPr>
        <p:spPr>
          <a:xfrm>
            <a:off x="2972177" y="1817440"/>
            <a:ext cx="1416908" cy="708454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A772603-AAAA-4199-A73C-F1BA2E4BF964}"/>
              </a:ext>
            </a:extLst>
          </p:cNvPr>
          <p:cNvSpPr txBox="1"/>
          <p:nvPr/>
        </p:nvSpPr>
        <p:spPr>
          <a:xfrm>
            <a:off x="2704443" y="1549711"/>
            <a:ext cx="877797" cy="320084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811BC87-7159-45F7-B8DF-8734C86F0E1D}"/>
              </a:ext>
            </a:extLst>
          </p:cNvPr>
          <p:cNvSpPr txBox="1"/>
          <p:nvPr/>
        </p:nvSpPr>
        <p:spPr>
          <a:xfrm>
            <a:off x="2265405" y="3369276"/>
            <a:ext cx="877797" cy="544700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6956396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6901542" y="968434"/>
            <a:ext cx="3023713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74142" y="3702605"/>
            <a:ext cx="2983852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Design: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Three Amigos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Tools, Menu Palettes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Roboto 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332280-2777-47E7-BF98-94B0D6522322}"/>
              </a:ext>
            </a:extLst>
          </p:cNvPr>
          <p:cNvSpPr txBox="1"/>
          <p:nvPr/>
        </p:nvSpPr>
        <p:spPr>
          <a:xfrm>
            <a:off x="5838669" y="1733086"/>
            <a:ext cx="6179159" cy="87716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  <a:p>
            <a:pPr marL="285750" marR="0" indent="-285750" algn="l" defTabSz="914400" rtl="0" fontAlgn="auto" latinLnBrk="0" hangingPunc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US" sz="1800" dirty="0">
              <a:solidFill>
                <a:schemeClr val="tx1"/>
              </a:solidFill>
              <a:latin typeface="Roboto "/>
              <a:ea typeface="Roboto Light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733A4EB-E32A-4659-ACB6-D52D8785A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2807" y="1801944"/>
            <a:ext cx="8555514" cy="505605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CDAC6A-A6B5-473A-9381-3492515FD14E}"/>
              </a:ext>
            </a:extLst>
          </p:cNvPr>
          <p:cNvSpPr txBox="1"/>
          <p:nvPr/>
        </p:nvSpPr>
        <p:spPr>
          <a:xfrm>
            <a:off x="2990540" y="1738854"/>
            <a:ext cx="1004341" cy="4524313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 "/>
                <a:sym typeface="Calibri"/>
              </a:rPr>
              <a:t>Tools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BF64A7A-7C61-40C4-BEAC-B84F9D928F4A}"/>
              </a:ext>
            </a:extLst>
          </p:cNvPr>
          <p:cNvSpPr txBox="1"/>
          <p:nvPr/>
        </p:nvSpPr>
        <p:spPr>
          <a:xfrm>
            <a:off x="4002374" y="1733859"/>
            <a:ext cx="2930577" cy="461663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"/>
                <a:sym typeface="Calibri"/>
              </a:rPr>
              <a:t>                      </a:t>
            </a: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 "/>
                <a:sym typeface="Calibri"/>
              </a:rPr>
              <a:t>Menus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AEA8644-BD9D-4880-AF4A-DCCDCC11AF59}"/>
              </a:ext>
            </a:extLst>
          </p:cNvPr>
          <p:cNvSpPr txBox="1"/>
          <p:nvPr/>
        </p:nvSpPr>
        <p:spPr>
          <a:xfrm>
            <a:off x="10420674" y="1606448"/>
            <a:ext cx="1866276" cy="52629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spc="0" normalizeH="0" baseline="0" dirty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Roboto "/>
                <a:sym typeface="Calibri"/>
              </a:rPr>
              <a:t>Palettes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sz="2400" dirty="0">
              <a:latin typeface="Roboto 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Roboto "/>
              <a:sym typeface="Calibri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169D65-2B82-4506-BD54-F30F678450BB}"/>
              </a:ext>
            </a:extLst>
          </p:cNvPr>
          <p:cNvSpPr txBox="1"/>
          <p:nvPr/>
        </p:nvSpPr>
        <p:spPr>
          <a:xfrm>
            <a:off x="4670854" y="2972197"/>
            <a:ext cx="5254401" cy="19389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"/>
                <a:sym typeface="Calibri"/>
              </a:rPr>
              <a:t>Left: Tools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"/>
                <a:sym typeface="Calibri"/>
              </a:rPr>
              <a:t>(TL)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"/>
                <a:sym typeface="Calibri"/>
              </a:rPr>
              <a:t>Right: Palettes </a:t>
            </a: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Roboto "/>
                <a:sym typeface="Calibri"/>
              </a:rPr>
              <a:t>(PR)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dirty="0">
                <a:latin typeface="Roboto "/>
              </a:rPr>
              <a:t>Top: Menus </a:t>
            </a:r>
            <a:r>
              <a:rPr lang="en-US" sz="4000" dirty="0">
                <a:solidFill>
                  <a:schemeClr val="accent6"/>
                </a:solidFill>
                <a:latin typeface="Roboto "/>
              </a:rPr>
              <a:t>(MT)</a:t>
            </a: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accent6"/>
              </a:solidFill>
              <a:effectLst/>
              <a:uFillTx/>
              <a:latin typeface="Roboto 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5452050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8122507" y="968434"/>
            <a:ext cx="27748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719081"/>
            <a:ext cx="506856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 Basics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Plus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Six Training Videos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DDD94A-B54F-44C2-AC02-5C86DB9DAA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5967" y="2295888"/>
            <a:ext cx="7628238" cy="420663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407861D-4DBA-4C27-9DC1-BA7473871524}"/>
              </a:ext>
            </a:extLst>
          </p:cNvPr>
          <p:cNvSpPr txBox="1"/>
          <p:nvPr/>
        </p:nvSpPr>
        <p:spPr>
          <a:xfrm>
            <a:off x="6178377" y="3429000"/>
            <a:ext cx="332808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"/>
                <a:sym typeface="Calibri"/>
              </a:rPr>
              <a:t>Clean  Spread</a:t>
            </a:r>
          </a:p>
        </p:txBody>
      </p:sp>
    </p:spTree>
    <p:extLst>
      <p:ext uri="{BB962C8B-B14F-4D97-AF65-F5344CB8AC3E}">
        <p14:creationId xmlns:p14="http://schemas.microsoft.com/office/powerpoint/2010/main" val="3136383333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8122507" y="968434"/>
            <a:ext cx="27748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5B97835-8723-497F-812B-5E9B9E289B4C}"/>
              </a:ext>
            </a:extLst>
          </p:cNvPr>
          <p:cNvSpPr txBox="1"/>
          <p:nvPr/>
        </p:nvSpPr>
        <p:spPr>
          <a:xfrm>
            <a:off x="333060" y="3719081"/>
            <a:ext cx="5068561" cy="15696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Mod 4: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Online Design Basics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Plus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chemeClr val="bg1"/>
                </a:solidFill>
                <a:latin typeface="Roboto "/>
                <a:ea typeface="Roboto Light" panose="02000000000000000000" pitchFamily="2" charset="0"/>
              </a:rPr>
              <a:t>	</a:t>
            </a:r>
            <a:r>
              <a:rPr kumimoji="0" lang="en-US" sz="24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Roboto "/>
                <a:ea typeface="Roboto Light" panose="02000000000000000000" pitchFamily="2" charset="0"/>
                <a:sym typeface="Calibri"/>
              </a:rPr>
              <a:t>Six Training Videos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2318-FD19-4886-B9FC-90164C34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7666" y="2135576"/>
            <a:ext cx="7191274" cy="473666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4D8CA01-ACD9-4DC3-8E55-63592CA17FF5}"/>
              </a:ext>
            </a:extLst>
          </p:cNvPr>
          <p:cNvSpPr txBox="1"/>
          <p:nvPr/>
        </p:nvSpPr>
        <p:spPr>
          <a:xfrm>
            <a:off x="6236043" y="2135576"/>
            <a:ext cx="2075935" cy="3153163"/>
          </a:xfrm>
          <a:prstGeom prst="rect">
            <a:avLst/>
          </a:prstGeom>
          <a:noFill/>
          <a:ln w="12700" cap="flat">
            <a:solidFill>
              <a:srgbClr val="FF0000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D4736BB-0F5F-4077-BFA0-57FF52A25033}"/>
              </a:ext>
            </a:extLst>
          </p:cNvPr>
          <p:cNvSpPr txBox="1"/>
          <p:nvPr/>
        </p:nvSpPr>
        <p:spPr>
          <a:xfrm>
            <a:off x="7381108" y="5381368"/>
            <a:ext cx="4718947" cy="7078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"/>
                <a:sym typeface="Calibri"/>
              </a:rPr>
              <a:t>Grid  Spread</a:t>
            </a:r>
          </a:p>
        </p:txBody>
      </p:sp>
    </p:spTree>
    <p:extLst>
      <p:ext uri="{BB962C8B-B14F-4D97-AF65-F5344CB8AC3E}">
        <p14:creationId xmlns:p14="http://schemas.microsoft.com/office/powerpoint/2010/main" val="3028090398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8784159-EC8A-4698-A9C4-3B9CBCBE4DF0}"/>
              </a:ext>
            </a:extLst>
          </p:cNvPr>
          <p:cNvSpPr txBox="1"/>
          <p:nvPr/>
        </p:nvSpPr>
        <p:spPr>
          <a:xfrm>
            <a:off x="4753632" y="355477"/>
            <a:ext cx="7018474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Roboto Black" panose="02000000000000000000" pitchFamily="2" charset="0"/>
                <a:ea typeface="Roboto Black" panose="02000000000000000000" pitchFamily="2" charset="0"/>
                <a:sym typeface="Calibri"/>
              </a:rPr>
              <a:t>Online Design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783BF23-B15F-4CB6-84AC-B3A6B0529D27}"/>
              </a:ext>
            </a:extLst>
          </p:cNvPr>
          <p:cNvSpPr txBox="1"/>
          <p:nvPr/>
        </p:nvSpPr>
        <p:spPr>
          <a:xfrm>
            <a:off x="8122507" y="968434"/>
            <a:ext cx="2774817" cy="9233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5400" dirty="0">
                <a:solidFill>
                  <a:srgbClr val="00B050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Training</a:t>
            </a:r>
            <a:endParaRPr kumimoji="0" lang="en-US" sz="5400" b="0" i="0" u="none" strike="noStrike" cap="none" spc="0" normalizeH="0" baseline="0" dirty="0">
              <a:ln>
                <a:noFill/>
              </a:ln>
              <a:solidFill>
                <a:srgbClr val="00B050"/>
              </a:solidFill>
              <a:effectLst/>
              <a:uFillTx/>
              <a:latin typeface="Roboto Light" panose="02000000000000000000" pitchFamily="2" charset="0"/>
              <a:ea typeface="Roboto Light" panose="02000000000000000000" pitchFamily="2" charset="0"/>
              <a:sym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97A2318-FD19-4886-B9FC-90164C3408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422" y="110997"/>
            <a:ext cx="10404389" cy="685304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2CA70ED9-688F-43EF-8958-455D25C1DE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2917" y="124324"/>
            <a:ext cx="4061699" cy="287513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6B2C2FD-9C73-47F2-B003-DE219B077EBB}"/>
              </a:ext>
            </a:extLst>
          </p:cNvPr>
          <p:cNvSpPr txBox="1"/>
          <p:nvPr/>
        </p:nvSpPr>
        <p:spPr>
          <a:xfrm>
            <a:off x="6310184" y="3562865"/>
            <a:ext cx="3837499" cy="2585321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Measure photos in Picas.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Measure type and lines in Points.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Each little block is a Pica.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Six of the Picas equal an inch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An inch or 6 Picas equal 72 Point.</a:t>
            </a: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96594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AA COLORS 1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38AA9"/>
      </a:accent1>
      <a:accent2>
        <a:srgbClr val="69D6A3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2239</TotalTime>
  <Words>1550</Words>
  <Application>Microsoft Office PowerPoint</Application>
  <PresentationFormat>Widescreen</PresentationFormat>
  <Paragraphs>248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-apple-system</vt:lpstr>
      <vt:lpstr>Arial</vt:lpstr>
      <vt:lpstr>Calibri</vt:lpstr>
      <vt:lpstr>Flieger</vt:lpstr>
      <vt:lpstr>Helvetica Neue</vt:lpstr>
      <vt:lpstr>Helvetica Neue Condensed Black</vt:lpstr>
      <vt:lpstr>Roboto</vt:lpstr>
      <vt:lpstr>Roboto </vt:lpstr>
      <vt:lpstr>Roboto  </vt:lpstr>
      <vt:lpstr>Roboto Black</vt:lpstr>
      <vt:lpstr>Roboto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Kristin Mateski</dc:creator>
  <cp:lastModifiedBy>Blaze Hayes</cp:lastModifiedBy>
  <cp:revision>149</cp:revision>
  <dcterms:modified xsi:type="dcterms:W3CDTF">2020-09-16T15:34:28Z</dcterms:modified>
</cp:coreProperties>
</file>