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81" r:id="rId2"/>
    <p:sldId id="291" r:id="rId3"/>
    <p:sldId id="352" r:id="rId4"/>
    <p:sldId id="330" r:id="rId5"/>
    <p:sldId id="347" r:id="rId6"/>
    <p:sldId id="335" r:id="rId7"/>
    <p:sldId id="268" r:id="rId8"/>
    <p:sldId id="288" r:id="rId9"/>
    <p:sldId id="289" r:id="rId10"/>
    <p:sldId id="290" r:id="rId11"/>
    <p:sldId id="349" r:id="rId12"/>
    <p:sldId id="350" r:id="rId13"/>
    <p:sldId id="351"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EA6"/>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4" autoAdjust="0"/>
    <p:restoredTop sz="90973" autoAdjust="0"/>
  </p:normalViewPr>
  <p:slideViewPr>
    <p:cSldViewPr snapToGrid="0" snapToObjects="1">
      <p:cViewPr varScale="1">
        <p:scale>
          <a:sx n="81" d="100"/>
          <a:sy n="81" d="100"/>
        </p:scale>
        <p:origin x="30" y="9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xfrm>
            <a:off x="1143000" y="685800"/>
            <a:ext cx="4572000" cy="3429000"/>
          </a:xfrm>
          <a:prstGeom prst="rect">
            <a:avLst/>
          </a:prstGeom>
        </p:spPr>
        <p:txBody>
          <a:bodyPr/>
          <a:lstStyle/>
          <a:p>
            <a:endParaRPr/>
          </a:p>
        </p:txBody>
      </p:sp>
      <p:sp>
        <p:nvSpPr>
          <p:cNvPr id="140" name="Shape 14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7244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AA LEFT HEADER">
    <p:spTree>
      <p:nvGrpSpPr>
        <p:cNvPr id="1" name=""/>
        <p:cNvGrpSpPr/>
        <p:nvPr/>
      </p:nvGrpSpPr>
      <p:grpSpPr>
        <a:xfrm>
          <a:off x="0" y="0"/>
          <a:ext cx="0" cy="0"/>
          <a:chOff x="0" y="0"/>
          <a:chExt cx="0" cy="0"/>
        </a:xfrm>
      </p:grpSpPr>
      <p:pic>
        <p:nvPicPr>
          <p:cNvPr id="25" name="Walsworth Yearbooks logo white 3-11-19.png" descr="Walsworth Yearbooks logo white 3-11-19.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31634" y="6366964"/>
            <a:ext cx="3675700" cy="501233"/>
          </a:xfrm>
          <a:prstGeom prst="rect">
            <a:avLst/>
          </a:prstGeom>
          <a:ln w="12700">
            <a:miter lim="400000"/>
          </a:ln>
        </p:spPr>
      </p:pic>
      <p:pic>
        <p:nvPicPr>
          <p:cNvPr id="5" name="Image" descr="Image">
            <a:extLst>
              <a:ext uri="{FF2B5EF4-FFF2-40B4-BE49-F238E27FC236}">
                <a16:creationId xmlns:a16="http://schemas.microsoft.com/office/drawing/2014/main" id="{9D844E4C-29BB-7841-9D34-EEFBD21446FD}"/>
              </a:ext>
            </a:extLst>
          </p:cNvPr>
          <p:cNvPicPr>
            <a:picLocks noChangeAspect="1"/>
          </p:cNvPicPr>
          <p:nvPr userDrawn="1"/>
        </p:nvPicPr>
        <p:blipFill rotWithShape="1">
          <a:blip r:embed="rId3"/>
          <a:srcRect l="1328" r="1623"/>
          <a:stretch/>
        </p:blipFill>
        <p:spPr>
          <a:xfrm>
            <a:off x="0" y="0"/>
            <a:ext cx="12174072" cy="7217229"/>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ALL BLANK">
    <p:spTree>
      <p:nvGrpSpPr>
        <p:cNvPr id="1" name=""/>
        <p:cNvGrpSpPr/>
        <p:nvPr/>
      </p:nvGrpSpPr>
      <p:grpSpPr>
        <a:xfrm>
          <a:off x="0" y="0"/>
          <a:ext cx="0" cy="0"/>
          <a:chOff x="0" y="0"/>
          <a:chExt cx="0" cy="0"/>
        </a:xfrm>
      </p:grpSpPr>
      <p:pic>
        <p:nvPicPr>
          <p:cNvPr id="25" name="Walsworth Yearbooks logo white 3-11-19.png" descr="Walsworth Yearbooks logo white 3-11-19.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31634" y="6366964"/>
            <a:ext cx="3675700" cy="501233"/>
          </a:xfrm>
          <a:prstGeom prst="rect">
            <a:avLst/>
          </a:prstGeom>
          <a:ln w="12700">
            <a:miter lim="400000"/>
          </a:ln>
        </p:spPr>
      </p:pic>
    </p:spTree>
    <p:extLst>
      <p:ext uri="{BB962C8B-B14F-4D97-AF65-F5344CB8AC3E}">
        <p14:creationId xmlns:p14="http://schemas.microsoft.com/office/powerpoint/2010/main" val="11461167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LOGO BAR - WW logo">
    <p:spTree>
      <p:nvGrpSpPr>
        <p:cNvPr id="1" name=""/>
        <p:cNvGrpSpPr/>
        <p:nvPr/>
      </p:nvGrpSpPr>
      <p:grpSpPr>
        <a:xfrm>
          <a:off x="0" y="0"/>
          <a:ext cx="0" cy="0"/>
          <a:chOff x="0" y="0"/>
          <a:chExt cx="0" cy="0"/>
        </a:xfrm>
      </p:grpSpPr>
      <p:pic>
        <p:nvPicPr>
          <p:cNvPr id="7" name="Walsworth Yearbooks logo white 3-11-19.png" descr="Walsworth Yearbooks logo white 3-11-19.png">
            <a:extLst>
              <a:ext uri="{FF2B5EF4-FFF2-40B4-BE49-F238E27FC236}">
                <a16:creationId xmlns:a16="http://schemas.microsoft.com/office/drawing/2014/main" id="{4C5AE6E9-4B88-3349-9E19-1D56691408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56208" y="12908040"/>
            <a:ext cx="5356861" cy="730483"/>
          </a:xfrm>
          <a:prstGeom prst="rect">
            <a:avLst/>
          </a:prstGeom>
          <a:ln w="12700">
            <a:miter lim="400000"/>
          </a:ln>
        </p:spPr>
      </p:pic>
      <p:pic>
        <p:nvPicPr>
          <p:cNvPr id="9" name="Walsworth Yearbooks logo white 3-11-19.png" descr="Walsworth Yearbooks logo white 3-11-19.png">
            <a:extLst>
              <a:ext uri="{FF2B5EF4-FFF2-40B4-BE49-F238E27FC236}">
                <a16:creationId xmlns:a16="http://schemas.microsoft.com/office/drawing/2014/main" id="{0E452926-9BE9-A14D-BBF1-21DB0A9DE7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908608" y="13060440"/>
            <a:ext cx="5356861" cy="730483"/>
          </a:xfrm>
          <a:prstGeom prst="rect">
            <a:avLst/>
          </a:prstGeom>
          <a:ln w="12700">
            <a:miter lim="400000"/>
          </a:ln>
        </p:spPr>
      </p:pic>
      <p:grpSp>
        <p:nvGrpSpPr>
          <p:cNvPr id="11" name="Group 10">
            <a:extLst>
              <a:ext uri="{FF2B5EF4-FFF2-40B4-BE49-F238E27FC236}">
                <a16:creationId xmlns:a16="http://schemas.microsoft.com/office/drawing/2014/main" id="{FA7DE663-3783-41D0-9F7C-2591ADD29005}"/>
              </a:ext>
            </a:extLst>
          </p:cNvPr>
          <p:cNvGrpSpPr/>
          <p:nvPr userDrawn="1"/>
        </p:nvGrpSpPr>
        <p:grpSpPr>
          <a:xfrm>
            <a:off x="-34565" y="6434308"/>
            <a:ext cx="12261130" cy="435070"/>
            <a:chOff x="-34565" y="6425164"/>
            <a:chExt cx="12261130" cy="435070"/>
          </a:xfrm>
        </p:grpSpPr>
        <p:pic>
          <p:nvPicPr>
            <p:cNvPr id="12" name="PCRD WKSP v2.jpg" descr="PCRD WKSP v2.jpg">
              <a:extLst>
                <a:ext uri="{FF2B5EF4-FFF2-40B4-BE49-F238E27FC236}">
                  <a16:creationId xmlns:a16="http://schemas.microsoft.com/office/drawing/2014/main" id="{2E9F9D55-0E04-4B0F-AFAB-D54088770C13}"/>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artisticBlur radius="42"/>
                      </a14:imgEffect>
                    </a14:imgLayer>
                  </a14:imgProps>
                </a:ext>
                <a:ext uri="{28A0092B-C50C-407E-A947-70E740481C1C}">
                  <a14:useLocalDpi xmlns:a14="http://schemas.microsoft.com/office/drawing/2010/main"/>
                </a:ext>
              </a:extLst>
            </a:blip>
            <a:srcRect/>
            <a:stretch>
              <a:fillRect/>
            </a:stretch>
          </p:blipFill>
          <p:spPr>
            <a:xfrm>
              <a:off x="-34565" y="6425164"/>
              <a:ext cx="12261130" cy="435070"/>
            </a:xfrm>
            <a:prstGeom prst="rect">
              <a:avLst/>
            </a:prstGeom>
            <a:ln w="12700">
              <a:miter lim="400000"/>
            </a:ln>
          </p:spPr>
        </p:pic>
        <p:pic>
          <p:nvPicPr>
            <p:cNvPr id="13" name="Walsworth Yearbooks logo white 3-11-19.png" descr="Walsworth Yearbooks logo white 3-11-19.png">
              <a:extLst>
                <a:ext uri="{FF2B5EF4-FFF2-40B4-BE49-F238E27FC236}">
                  <a16:creationId xmlns:a16="http://schemas.microsoft.com/office/drawing/2014/main" id="{C60A6473-CE71-41E1-830F-AC9B7A7A967D}"/>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274628" y="6434361"/>
              <a:ext cx="2865363" cy="390732"/>
            </a:xfrm>
            <a:prstGeom prst="rect">
              <a:avLst/>
            </a:prstGeom>
            <a:ln w="12700">
              <a:miter lim="400000"/>
            </a:ln>
          </p:spPr>
        </p:pic>
      </p:gr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LOGO BAR - AA + WW logo">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853A7EE-46B0-4729-B4DA-07C57058EED7}"/>
              </a:ext>
            </a:extLst>
          </p:cNvPr>
          <p:cNvGrpSpPr/>
          <p:nvPr userDrawn="1"/>
        </p:nvGrpSpPr>
        <p:grpSpPr>
          <a:xfrm>
            <a:off x="-34565" y="6434129"/>
            <a:ext cx="12261130" cy="435070"/>
            <a:chOff x="-34565" y="6425164"/>
            <a:chExt cx="12261130" cy="435070"/>
          </a:xfrm>
        </p:grpSpPr>
        <p:pic>
          <p:nvPicPr>
            <p:cNvPr id="8" name="PCRD WKSP v2.jpg" descr="PCRD WKSP v2.jpg">
              <a:extLst>
                <a:ext uri="{FF2B5EF4-FFF2-40B4-BE49-F238E27FC236}">
                  <a16:creationId xmlns:a16="http://schemas.microsoft.com/office/drawing/2014/main" id="{72288B2D-A6AB-41B5-92D3-01ACF1E1403B}"/>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Blur radius="42"/>
                      </a14:imgEffect>
                    </a14:imgLayer>
                  </a14:imgProps>
                </a:ext>
                <a:ext uri="{28A0092B-C50C-407E-A947-70E740481C1C}">
                  <a14:useLocalDpi xmlns:a14="http://schemas.microsoft.com/office/drawing/2010/main"/>
                </a:ext>
              </a:extLst>
            </a:blip>
            <a:srcRect/>
            <a:stretch>
              <a:fillRect/>
            </a:stretch>
          </p:blipFill>
          <p:spPr>
            <a:xfrm>
              <a:off x="-34565" y="6425164"/>
              <a:ext cx="12261130" cy="435070"/>
            </a:xfrm>
            <a:prstGeom prst="rect">
              <a:avLst/>
            </a:prstGeom>
            <a:ln w="12700">
              <a:miter lim="400000"/>
            </a:ln>
          </p:spPr>
        </p:pic>
        <p:pic>
          <p:nvPicPr>
            <p:cNvPr id="9" name="Walsworth Yearbooks logo white 3-11-19.png" descr="Walsworth Yearbooks logo white 3-11-19.png">
              <a:extLst>
                <a:ext uri="{FF2B5EF4-FFF2-40B4-BE49-F238E27FC236}">
                  <a16:creationId xmlns:a16="http://schemas.microsoft.com/office/drawing/2014/main" id="{2DB3700C-B8C3-403A-870D-F82AF594DAF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274628" y="6434361"/>
              <a:ext cx="2865363" cy="390732"/>
            </a:xfrm>
            <a:prstGeom prst="rect">
              <a:avLst/>
            </a:prstGeom>
            <a:ln w="12700">
              <a:miter lim="400000"/>
            </a:ln>
          </p:spPr>
        </p:pic>
      </p:grpSp>
    </p:spTree>
    <p:extLst>
      <p:ext uri="{BB962C8B-B14F-4D97-AF65-F5344CB8AC3E}">
        <p14:creationId xmlns:p14="http://schemas.microsoft.com/office/powerpoint/2010/main" val="257004302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OGO BAR - AA + Title + Outline">
    <p:spTree>
      <p:nvGrpSpPr>
        <p:cNvPr id="1" name=""/>
        <p:cNvGrpSpPr/>
        <p:nvPr/>
      </p:nvGrpSpPr>
      <p:grpSpPr>
        <a:xfrm>
          <a:off x="0" y="0"/>
          <a:ext cx="0" cy="0"/>
          <a:chOff x="0" y="0"/>
          <a:chExt cx="0" cy="0"/>
        </a:xfrm>
      </p:grpSpPr>
      <p:sp>
        <p:nvSpPr>
          <p:cNvPr id="5" name="Title Text">
            <a:extLst>
              <a:ext uri="{FF2B5EF4-FFF2-40B4-BE49-F238E27FC236}">
                <a16:creationId xmlns:a16="http://schemas.microsoft.com/office/drawing/2014/main" id="{98690C6C-E65A-6C4B-9AA2-5FADD18100BA}"/>
              </a:ext>
            </a:extLst>
          </p:cNvPr>
          <p:cNvSpPr txBox="1">
            <a:spLocks noGrp="1"/>
          </p:cNvSpPr>
          <p:nvPr>
            <p:ph type="title"/>
          </p:nvPr>
        </p:nvSpPr>
        <p:spPr>
          <a:xfrm>
            <a:off x="838200" y="365125"/>
            <a:ext cx="10515600" cy="1325563"/>
          </a:xfrm>
          <a:prstGeom prst="rect">
            <a:avLst/>
          </a:prstGeom>
        </p:spPr>
        <p:txBody>
          <a:bodyPr/>
          <a:lstStyle>
            <a:lvl1pPr>
              <a:defRPr b="1" i="0">
                <a:solidFill>
                  <a:schemeClr val="accent1"/>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sym typeface="Helvetica Neue Medium"/>
              </a:defRPr>
            </a:lvl1pPr>
          </a:lstStyle>
          <a:p>
            <a:r>
              <a:rPr dirty="0"/>
              <a:t>Title Text</a:t>
            </a:r>
          </a:p>
        </p:txBody>
      </p:sp>
      <p:sp>
        <p:nvSpPr>
          <p:cNvPr id="7" name="Body Level One…">
            <a:extLst>
              <a:ext uri="{FF2B5EF4-FFF2-40B4-BE49-F238E27FC236}">
                <a16:creationId xmlns:a16="http://schemas.microsoft.com/office/drawing/2014/main" id="{8E83BD53-15C4-6A43-BFEA-EADB4BC262D8}"/>
              </a:ext>
            </a:extLst>
          </p:cNvPr>
          <p:cNvSpPr txBox="1">
            <a:spLocks noGrp="1"/>
          </p:cNvSpPr>
          <p:nvPr>
            <p:ph type="body" idx="1"/>
          </p:nvPr>
        </p:nvSpPr>
        <p:spPr>
          <a:xfrm>
            <a:off x="838200" y="1825625"/>
            <a:ext cx="10515600" cy="4351338"/>
          </a:xfrm>
          <a:prstGeom prst="rect">
            <a:avLst/>
          </a:prstGeom>
        </p:spPr>
        <p:txBody>
          <a:bodyPr/>
          <a:lstStyle>
            <a:lvl1pPr>
              <a:defRPr>
                <a:solidFill>
                  <a:schemeClr val="accent1"/>
                </a:solidFill>
                <a:latin typeface="Helvetica Neue"/>
                <a:ea typeface="Helvetica Neue"/>
                <a:cs typeface="Helvetica Neue"/>
                <a:sym typeface="Helvetica Neue"/>
              </a:defRPr>
            </a:lvl1pPr>
            <a:lvl2pPr>
              <a:defRPr>
                <a:solidFill>
                  <a:schemeClr val="accent1"/>
                </a:solidFill>
                <a:latin typeface="Helvetica Neue"/>
                <a:ea typeface="Helvetica Neue"/>
                <a:cs typeface="Helvetica Neue"/>
                <a:sym typeface="Helvetica Neue"/>
              </a:defRPr>
            </a:lvl2pPr>
            <a:lvl3pPr>
              <a:defRPr>
                <a:solidFill>
                  <a:schemeClr val="accent1"/>
                </a:solidFill>
                <a:latin typeface="Helvetica Neue"/>
                <a:ea typeface="Helvetica Neue"/>
                <a:cs typeface="Helvetica Neue"/>
                <a:sym typeface="Helvetica Neue"/>
              </a:defRPr>
            </a:lvl3pPr>
            <a:lvl4pPr>
              <a:defRPr>
                <a:solidFill>
                  <a:schemeClr val="accent1"/>
                </a:solidFill>
                <a:latin typeface="Helvetica Neue"/>
                <a:ea typeface="Helvetica Neue"/>
                <a:cs typeface="Helvetica Neue"/>
                <a:sym typeface="Helvetica Neue"/>
              </a:defRPr>
            </a:lvl4pPr>
            <a:lvl5pPr>
              <a:defRPr>
                <a:solidFill>
                  <a:schemeClr val="accent1"/>
                </a:solidFill>
                <a:latin typeface="Helvetica Neue"/>
                <a:ea typeface="Helvetica Neue"/>
                <a:cs typeface="Helvetica Neue"/>
                <a:sym typeface="Helvetica Neu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grpSp>
        <p:nvGrpSpPr>
          <p:cNvPr id="8" name="Group 7">
            <a:extLst>
              <a:ext uri="{FF2B5EF4-FFF2-40B4-BE49-F238E27FC236}">
                <a16:creationId xmlns:a16="http://schemas.microsoft.com/office/drawing/2014/main" id="{F1081C62-D781-4FAA-816A-E14D0F965223}"/>
              </a:ext>
            </a:extLst>
          </p:cNvPr>
          <p:cNvGrpSpPr/>
          <p:nvPr userDrawn="1"/>
        </p:nvGrpSpPr>
        <p:grpSpPr>
          <a:xfrm>
            <a:off x="-34565" y="6434129"/>
            <a:ext cx="12261130" cy="435070"/>
            <a:chOff x="-34565" y="6425164"/>
            <a:chExt cx="12261130" cy="435070"/>
          </a:xfrm>
        </p:grpSpPr>
        <p:pic>
          <p:nvPicPr>
            <p:cNvPr id="10" name="PCRD WKSP v2.jpg" descr="PCRD WKSP v2.jpg">
              <a:extLst>
                <a:ext uri="{FF2B5EF4-FFF2-40B4-BE49-F238E27FC236}">
                  <a16:creationId xmlns:a16="http://schemas.microsoft.com/office/drawing/2014/main" id="{CD9F6BD7-9426-44F6-807A-36E27D385D99}"/>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Blur radius="42"/>
                      </a14:imgEffect>
                    </a14:imgLayer>
                  </a14:imgProps>
                </a:ext>
                <a:ext uri="{28A0092B-C50C-407E-A947-70E740481C1C}">
                  <a14:useLocalDpi xmlns:a14="http://schemas.microsoft.com/office/drawing/2010/main"/>
                </a:ext>
              </a:extLst>
            </a:blip>
            <a:srcRect/>
            <a:stretch>
              <a:fillRect/>
            </a:stretch>
          </p:blipFill>
          <p:spPr>
            <a:xfrm>
              <a:off x="-34565" y="6425164"/>
              <a:ext cx="12261130" cy="435070"/>
            </a:xfrm>
            <a:prstGeom prst="rect">
              <a:avLst/>
            </a:prstGeom>
            <a:ln w="12700">
              <a:miter lim="400000"/>
            </a:ln>
          </p:spPr>
        </p:pic>
        <p:pic>
          <p:nvPicPr>
            <p:cNvPr id="11" name="Walsworth Yearbooks logo white 3-11-19.png" descr="Walsworth Yearbooks logo white 3-11-19.png">
              <a:extLst>
                <a:ext uri="{FF2B5EF4-FFF2-40B4-BE49-F238E27FC236}">
                  <a16:creationId xmlns:a16="http://schemas.microsoft.com/office/drawing/2014/main" id="{632A08C7-E5D9-4435-A39C-5F695259253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274628" y="6434361"/>
              <a:ext cx="2865363" cy="390732"/>
            </a:xfrm>
            <a:prstGeom prst="rect">
              <a:avLst/>
            </a:prstGeom>
            <a:ln w="12700">
              <a:miter lim="400000"/>
            </a:ln>
          </p:spPr>
        </p:pic>
      </p:grpSp>
    </p:spTree>
    <p:extLst>
      <p:ext uri="{BB962C8B-B14F-4D97-AF65-F5344CB8AC3E}">
        <p14:creationId xmlns:p14="http://schemas.microsoft.com/office/powerpoint/2010/main" val="192842930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OGO BAR - AA + Left Title + Outline">
    <p:spTree>
      <p:nvGrpSpPr>
        <p:cNvPr id="1" name=""/>
        <p:cNvGrpSpPr/>
        <p:nvPr/>
      </p:nvGrpSpPr>
      <p:grpSpPr>
        <a:xfrm>
          <a:off x="0" y="0"/>
          <a:ext cx="0" cy="0"/>
          <a:chOff x="0" y="0"/>
          <a:chExt cx="0" cy="0"/>
        </a:xfrm>
      </p:grpSpPr>
      <p:sp>
        <p:nvSpPr>
          <p:cNvPr id="5" name="Title Text">
            <a:extLst>
              <a:ext uri="{FF2B5EF4-FFF2-40B4-BE49-F238E27FC236}">
                <a16:creationId xmlns:a16="http://schemas.microsoft.com/office/drawing/2014/main" id="{DB5646BB-2E44-8B4F-B45E-6A8A94EED48B}"/>
              </a:ext>
            </a:extLst>
          </p:cNvPr>
          <p:cNvSpPr txBox="1">
            <a:spLocks noGrp="1"/>
          </p:cNvSpPr>
          <p:nvPr>
            <p:ph type="title"/>
          </p:nvPr>
        </p:nvSpPr>
        <p:spPr>
          <a:xfrm>
            <a:off x="831850" y="60551"/>
            <a:ext cx="10515600" cy="2852737"/>
          </a:xfrm>
          <a:prstGeom prst="rect">
            <a:avLst/>
          </a:prstGeom>
        </p:spPr>
        <p:txBody>
          <a:bodyPr anchor="b"/>
          <a:lstStyle>
            <a:lvl1pPr>
              <a:defRPr sz="6000">
                <a:solidFill>
                  <a:schemeClr val="accent1"/>
                </a:solidFill>
              </a:defRPr>
            </a:lvl1pPr>
          </a:lstStyle>
          <a:p>
            <a:r>
              <a:rPr dirty="0"/>
              <a:t>Title Text</a:t>
            </a:r>
          </a:p>
        </p:txBody>
      </p:sp>
      <p:sp>
        <p:nvSpPr>
          <p:cNvPr id="8" name="Body Level One…">
            <a:extLst>
              <a:ext uri="{FF2B5EF4-FFF2-40B4-BE49-F238E27FC236}">
                <a16:creationId xmlns:a16="http://schemas.microsoft.com/office/drawing/2014/main" id="{F1F59A70-B38F-B84D-9C08-8F766B5E3F44}"/>
              </a:ext>
            </a:extLst>
          </p:cNvPr>
          <p:cNvSpPr txBox="1">
            <a:spLocks noGrp="1"/>
          </p:cNvSpPr>
          <p:nvPr>
            <p:ph type="body" sz="quarter" idx="1"/>
          </p:nvPr>
        </p:nvSpPr>
        <p:spPr>
          <a:xfrm>
            <a:off x="831850" y="3201530"/>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grpSp>
        <p:nvGrpSpPr>
          <p:cNvPr id="9" name="Group 8">
            <a:extLst>
              <a:ext uri="{FF2B5EF4-FFF2-40B4-BE49-F238E27FC236}">
                <a16:creationId xmlns:a16="http://schemas.microsoft.com/office/drawing/2014/main" id="{31F755C0-294B-4E66-9064-090E1524331E}"/>
              </a:ext>
            </a:extLst>
          </p:cNvPr>
          <p:cNvGrpSpPr/>
          <p:nvPr userDrawn="1"/>
        </p:nvGrpSpPr>
        <p:grpSpPr>
          <a:xfrm>
            <a:off x="-34565" y="6434129"/>
            <a:ext cx="12261130" cy="435070"/>
            <a:chOff x="-34565" y="6425164"/>
            <a:chExt cx="12261130" cy="435070"/>
          </a:xfrm>
        </p:grpSpPr>
        <p:pic>
          <p:nvPicPr>
            <p:cNvPr id="10" name="PCRD WKSP v2.jpg" descr="PCRD WKSP v2.jpg">
              <a:extLst>
                <a:ext uri="{FF2B5EF4-FFF2-40B4-BE49-F238E27FC236}">
                  <a16:creationId xmlns:a16="http://schemas.microsoft.com/office/drawing/2014/main" id="{ADAFF40C-E9E7-4F8E-8BAF-AAF10D3363BD}"/>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Blur radius="42"/>
                      </a14:imgEffect>
                    </a14:imgLayer>
                  </a14:imgProps>
                </a:ext>
                <a:ext uri="{28A0092B-C50C-407E-A947-70E740481C1C}">
                  <a14:useLocalDpi xmlns:a14="http://schemas.microsoft.com/office/drawing/2010/main"/>
                </a:ext>
              </a:extLst>
            </a:blip>
            <a:srcRect/>
            <a:stretch>
              <a:fillRect/>
            </a:stretch>
          </p:blipFill>
          <p:spPr>
            <a:xfrm>
              <a:off x="-34565" y="6425164"/>
              <a:ext cx="12261130" cy="435070"/>
            </a:xfrm>
            <a:prstGeom prst="rect">
              <a:avLst/>
            </a:prstGeom>
            <a:ln w="12700">
              <a:miter lim="400000"/>
            </a:ln>
          </p:spPr>
        </p:pic>
        <p:pic>
          <p:nvPicPr>
            <p:cNvPr id="11" name="Walsworth Yearbooks logo white 3-11-19.png" descr="Walsworth Yearbooks logo white 3-11-19.png">
              <a:extLst>
                <a:ext uri="{FF2B5EF4-FFF2-40B4-BE49-F238E27FC236}">
                  <a16:creationId xmlns:a16="http://schemas.microsoft.com/office/drawing/2014/main" id="{6D68525E-9BEE-405C-8DD2-CB9420A30B2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274628" y="6434361"/>
              <a:ext cx="2865363" cy="390732"/>
            </a:xfrm>
            <a:prstGeom prst="rect">
              <a:avLst/>
            </a:prstGeom>
            <a:ln w="12700">
              <a:miter lim="400000"/>
            </a:ln>
          </p:spPr>
        </p:pic>
      </p:grpSp>
    </p:spTree>
    <p:extLst>
      <p:ext uri="{BB962C8B-B14F-4D97-AF65-F5344CB8AC3E}">
        <p14:creationId xmlns:p14="http://schemas.microsoft.com/office/powerpoint/2010/main" val="262006944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OGO BAR - AA + Outline right">
    <p:spTree>
      <p:nvGrpSpPr>
        <p:cNvPr id="1" name=""/>
        <p:cNvGrpSpPr/>
        <p:nvPr/>
      </p:nvGrpSpPr>
      <p:grpSpPr>
        <a:xfrm>
          <a:off x="0" y="0"/>
          <a:ext cx="0" cy="0"/>
          <a:chOff x="0" y="0"/>
          <a:chExt cx="0" cy="0"/>
        </a:xfrm>
      </p:grpSpPr>
      <p:sp>
        <p:nvSpPr>
          <p:cNvPr id="9" name="Title Text">
            <a:extLst>
              <a:ext uri="{FF2B5EF4-FFF2-40B4-BE49-F238E27FC236}">
                <a16:creationId xmlns:a16="http://schemas.microsoft.com/office/drawing/2014/main" id="{C1AF8B87-97D2-A446-AAB9-C98741ED56A6}"/>
              </a:ext>
            </a:extLst>
          </p:cNvPr>
          <p:cNvSpPr txBox="1">
            <a:spLocks noGrp="1"/>
          </p:cNvSpPr>
          <p:nvPr>
            <p:ph type="title"/>
          </p:nvPr>
        </p:nvSpPr>
        <p:spPr>
          <a:xfrm>
            <a:off x="839787" y="457200"/>
            <a:ext cx="3932239" cy="1600200"/>
          </a:xfrm>
          <a:prstGeom prst="rect">
            <a:avLst/>
          </a:prstGeom>
        </p:spPr>
        <p:txBody>
          <a:bodyPr anchor="b"/>
          <a:lstStyle>
            <a:lvl1pPr>
              <a:defRPr sz="3600">
                <a:solidFill>
                  <a:schemeClr val="accent1"/>
                </a:solidFill>
              </a:defRPr>
            </a:lvl1pPr>
          </a:lstStyle>
          <a:p>
            <a:r>
              <a:rPr dirty="0"/>
              <a:t>Title Text</a:t>
            </a:r>
          </a:p>
        </p:txBody>
      </p:sp>
      <p:sp>
        <p:nvSpPr>
          <p:cNvPr id="10" name="Body Level One…">
            <a:extLst>
              <a:ext uri="{FF2B5EF4-FFF2-40B4-BE49-F238E27FC236}">
                <a16:creationId xmlns:a16="http://schemas.microsoft.com/office/drawing/2014/main" id="{1DAF1A05-AB02-4E46-88C9-813F72EDB42F}"/>
              </a:ext>
            </a:extLst>
          </p:cNvPr>
          <p:cNvSpPr txBox="1">
            <a:spLocks noGrp="1"/>
          </p:cNvSpPr>
          <p:nvPr>
            <p:ph type="body" sz="half" idx="1"/>
          </p:nvPr>
        </p:nvSpPr>
        <p:spPr>
          <a:xfrm>
            <a:off x="5183187" y="987425"/>
            <a:ext cx="6172201" cy="4873625"/>
          </a:xfrm>
          <a:prstGeom prst="rect">
            <a:avLst/>
          </a:prstGeom>
        </p:spPr>
        <p:txBody>
          <a:bodyPr/>
          <a:lstStyle>
            <a:lvl1pPr>
              <a:defRPr sz="3200">
                <a:solidFill>
                  <a:schemeClr val="accent1"/>
                </a:solidFill>
              </a:defRPr>
            </a:lvl1pPr>
            <a:lvl2pPr marL="718457" indent="-261257">
              <a:defRPr sz="3200">
                <a:solidFill>
                  <a:schemeClr val="accent1"/>
                </a:solidFill>
              </a:defRPr>
            </a:lvl2pPr>
            <a:lvl3pPr marL="1219200" indent="-304800">
              <a:defRPr sz="3200">
                <a:solidFill>
                  <a:schemeClr val="accent1"/>
                </a:solidFill>
              </a:defRPr>
            </a:lvl3pPr>
            <a:lvl4pPr marL="1737360" indent="-365760">
              <a:defRPr sz="3200">
                <a:solidFill>
                  <a:schemeClr val="accent1"/>
                </a:solidFill>
              </a:defRPr>
            </a:lvl4pPr>
            <a:lvl5pPr marL="2194560" indent="-365760">
              <a:defRPr sz="3200">
                <a:solidFill>
                  <a:schemeClr val="accent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 name="Text Placeholder 3">
            <a:extLst>
              <a:ext uri="{FF2B5EF4-FFF2-40B4-BE49-F238E27FC236}">
                <a16:creationId xmlns:a16="http://schemas.microsoft.com/office/drawing/2014/main" id="{F1050F0B-D37C-D84D-B92B-74E61DFA39A0}"/>
              </a:ext>
            </a:extLst>
          </p:cNvPr>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grpSp>
        <p:nvGrpSpPr>
          <p:cNvPr id="8" name="Group 7">
            <a:extLst>
              <a:ext uri="{FF2B5EF4-FFF2-40B4-BE49-F238E27FC236}">
                <a16:creationId xmlns:a16="http://schemas.microsoft.com/office/drawing/2014/main" id="{79FD9B5B-90CA-4184-9579-D18C02C1C407}"/>
              </a:ext>
            </a:extLst>
          </p:cNvPr>
          <p:cNvGrpSpPr/>
          <p:nvPr userDrawn="1"/>
        </p:nvGrpSpPr>
        <p:grpSpPr>
          <a:xfrm>
            <a:off x="-34565" y="6434129"/>
            <a:ext cx="12261130" cy="435070"/>
            <a:chOff x="-34565" y="6425164"/>
            <a:chExt cx="12261130" cy="435070"/>
          </a:xfrm>
        </p:grpSpPr>
        <p:pic>
          <p:nvPicPr>
            <p:cNvPr id="12" name="PCRD WKSP v2.jpg" descr="PCRD WKSP v2.jpg">
              <a:extLst>
                <a:ext uri="{FF2B5EF4-FFF2-40B4-BE49-F238E27FC236}">
                  <a16:creationId xmlns:a16="http://schemas.microsoft.com/office/drawing/2014/main" id="{6DE8F130-46C6-437D-92AD-B631A8DBBACA}"/>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Blur radius="42"/>
                      </a14:imgEffect>
                    </a14:imgLayer>
                  </a14:imgProps>
                </a:ext>
                <a:ext uri="{28A0092B-C50C-407E-A947-70E740481C1C}">
                  <a14:useLocalDpi xmlns:a14="http://schemas.microsoft.com/office/drawing/2010/main"/>
                </a:ext>
              </a:extLst>
            </a:blip>
            <a:srcRect/>
            <a:stretch>
              <a:fillRect/>
            </a:stretch>
          </p:blipFill>
          <p:spPr>
            <a:xfrm>
              <a:off x="-34565" y="6425164"/>
              <a:ext cx="12261130" cy="435070"/>
            </a:xfrm>
            <a:prstGeom prst="rect">
              <a:avLst/>
            </a:prstGeom>
            <a:ln w="12700">
              <a:miter lim="400000"/>
            </a:ln>
          </p:spPr>
        </p:pic>
        <p:pic>
          <p:nvPicPr>
            <p:cNvPr id="13" name="Walsworth Yearbooks logo white 3-11-19.png" descr="Walsworth Yearbooks logo white 3-11-19.png">
              <a:extLst>
                <a:ext uri="{FF2B5EF4-FFF2-40B4-BE49-F238E27FC236}">
                  <a16:creationId xmlns:a16="http://schemas.microsoft.com/office/drawing/2014/main" id="{48333912-73D2-4AA0-BF7A-34CFCFB4872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274628" y="6434361"/>
              <a:ext cx="2865363" cy="390732"/>
            </a:xfrm>
            <a:prstGeom prst="rect">
              <a:avLst/>
            </a:prstGeom>
            <a:ln w="12700">
              <a:miter lim="400000"/>
            </a:ln>
          </p:spPr>
        </p:pic>
      </p:grpSp>
    </p:spTree>
    <p:extLst>
      <p:ext uri="{BB962C8B-B14F-4D97-AF65-F5344CB8AC3E}">
        <p14:creationId xmlns:p14="http://schemas.microsoft.com/office/powerpoint/2010/main" val="95261804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ALL BLANK">
    <p:spTree>
      <p:nvGrpSpPr>
        <p:cNvPr id="1" name=""/>
        <p:cNvGrpSpPr/>
        <p:nvPr/>
      </p:nvGrpSpPr>
      <p:grpSpPr>
        <a:xfrm>
          <a:off x="0" y="0"/>
          <a:ext cx="0" cy="0"/>
          <a:chOff x="0" y="0"/>
          <a:chExt cx="0" cy="0"/>
        </a:xfrm>
      </p:grpSpPr>
      <p:sp>
        <p:nvSpPr>
          <p:cNvPr id="9" name="Title Text">
            <a:extLst>
              <a:ext uri="{FF2B5EF4-FFF2-40B4-BE49-F238E27FC236}">
                <a16:creationId xmlns:a16="http://schemas.microsoft.com/office/drawing/2014/main" id="{C1AF8B87-97D2-A446-AAB9-C98741ED56A6}"/>
              </a:ext>
            </a:extLst>
          </p:cNvPr>
          <p:cNvSpPr txBox="1">
            <a:spLocks noGrp="1"/>
          </p:cNvSpPr>
          <p:nvPr>
            <p:ph type="title"/>
          </p:nvPr>
        </p:nvSpPr>
        <p:spPr>
          <a:xfrm>
            <a:off x="839787" y="457200"/>
            <a:ext cx="3932239" cy="1600200"/>
          </a:xfrm>
          <a:prstGeom prst="rect">
            <a:avLst/>
          </a:prstGeom>
        </p:spPr>
        <p:txBody>
          <a:bodyPr anchor="b"/>
          <a:lstStyle>
            <a:lvl1pPr>
              <a:defRPr sz="3600">
                <a:solidFill>
                  <a:schemeClr val="accent1"/>
                </a:solidFill>
              </a:defRPr>
            </a:lvl1pPr>
          </a:lstStyle>
          <a:p>
            <a:r>
              <a:rPr dirty="0"/>
              <a:t>Title Text</a:t>
            </a:r>
          </a:p>
        </p:txBody>
      </p:sp>
      <p:sp>
        <p:nvSpPr>
          <p:cNvPr id="10" name="Body Level One…">
            <a:extLst>
              <a:ext uri="{FF2B5EF4-FFF2-40B4-BE49-F238E27FC236}">
                <a16:creationId xmlns:a16="http://schemas.microsoft.com/office/drawing/2014/main" id="{1DAF1A05-AB02-4E46-88C9-813F72EDB42F}"/>
              </a:ext>
            </a:extLst>
          </p:cNvPr>
          <p:cNvSpPr txBox="1">
            <a:spLocks noGrp="1"/>
          </p:cNvSpPr>
          <p:nvPr>
            <p:ph type="body" sz="half" idx="1"/>
          </p:nvPr>
        </p:nvSpPr>
        <p:spPr>
          <a:xfrm>
            <a:off x="5183187" y="987425"/>
            <a:ext cx="6172201" cy="4873625"/>
          </a:xfrm>
          <a:prstGeom prst="rect">
            <a:avLst/>
          </a:prstGeom>
        </p:spPr>
        <p:txBody>
          <a:bodyPr/>
          <a:lstStyle>
            <a:lvl1pPr>
              <a:defRPr sz="3200">
                <a:solidFill>
                  <a:schemeClr val="tx1"/>
                </a:solidFill>
              </a:defRPr>
            </a:lvl1pPr>
            <a:lvl2pPr marL="718457" indent="-261257">
              <a:defRPr sz="3200">
                <a:solidFill>
                  <a:schemeClr val="tx1"/>
                </a:solidFill>
              </a:defRPr>
            </a:lvl2pPr>
            <a:lvl3pPr marL="1219200" indent="-304800">
              <a:defRPr sz="3200">
                <a:solidFill>
                  <a:schemeClr val="tx1"/>
                </a:solidFill>
              </a:defRPr>
            </a:lvl3pPr>
            <a:lvl4pPr marL="1737360" indent="-365760">
              <a:defRPr sz="3200">
                <a:solidFill>
                  <a:schemeClr val="tx1"/>
                </a:solidFill>
              </a:defRPr>
            </a:lvl4pPr>
            <a:lvl5pPr marL="2194560" indent="-365760">
              <a:defRPr sz="32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 name="Text Placeholder 3">
            <a:extLst>
              <a:ext uri="{FF2B5EF4-FFF2-40B4-BE49-F238E27FC236}">
                <a16:creationId xmlns:a16="http://schemas.microsoft.com/office/drawing/2014/main" id="{F1050F0B-D37C-D84D-B92B-74E61DFA39A0}"/>
              </a:ext>
            </a:extLst>
          </p:cNvPr>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grpSp>
        <p:nvGrpSpPr>
          <p:cNvPr id="8" name="Group 7">
            <a:extLst>
              <a:ext uri="{FF2B5EF4-FFF2-40B4-BE49-F238E27FC236}">
                <a16:creationId xmlns:a16="http://schemas.microsoft.com/office/drawing/2014/main" id="{1945D370-8DCD-4592-BDA5-E33A53D94866}"/>
              </a:ext>
            </a:extLst>
          </p:cNvPr>
          <p:cNvGrpSpPr/>
          <p:nvPr userDrawn="1"/>
        </p:nvGrpSpPr>
        <p:grpSpPr>
          <a:xfrm>
            <a:off x="-34565" y="6434129"/>
            <a:ext cx="12261130" cy="435070"/>
            <a:chOff x="-34565" y="6425164"/>
            <a:chExt cx="12261130" cy="435070"/>
          </a:xfrm>
        </p:grpSpPr>
        <p:pic>
          <p:nvPicPr>
            <p:cNvPr id="12" name="PCRD WKSP v2.jpg" descr="PCRD WKSP v2.jpg">
              <a:extLst>
                <a:ext uri="{FF2B5EF4-FFF2-40B4-BE49-F238E27FC236}">
                  <a16:creationId xmlns:a16="http://schemas.microsoft.com/office/drawing/2014/main" id="{2AD95D9E-C22F-4175-A674-937181B51DBE}"/>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Blur radius="42"/>
                      </a14:imgEffect>
                    </a14:imgLayer>
                  </a14:imgProps>
                </a:ext>
                <a:ext uri="{28A0092B-C50C-407E-A947-70E740481C1C}">
                  <a14:useLocalDpi xmlns:a14="http://schemas.microsoft.com/office/drawing/2010/main"/>
                </a:ext>
              </a:extLst>
            </a:blip>
            <a:srcRect/>
            <a:stretch>
              <a:fillRect/>
            </a:stretch>
          </p:blipFill>
          <p:spPr>
            <a:xfrm>
              <a:off x="-34565" y="6425164"/>
              <a:ext cx="12261130" cy="435070"/>
            </a:xfrm>
            <a:prstGeom prst="rect">
              <a:avLst/>
            </a:prstGeom>
            <a:ln w="12700">
              <a:miter lim="400000"/>
            </a:ln>
          </p:spPr>
        </p:pic>
        <p:pic>
          <p:nvPicPr>
            <p:cNvPr id="13" name="Walsworth Yearbooks logo white 3-11-19.png" descr="Walsworth Yearbooks logo white 3-11-19.png">
              <a:extLst>
                <a:ext uri="{FF2B5EF4-FFF2-40B4-BE49-F238E27FC236}">
                  <a16:creationId xmlns:a16="http://schemas.microsoft.com/office/drawing/2014/main" id="{F129FE9C-15AC-4BD6-86F1-52D641B27D5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274628" y="6434361"/>
              <a:ext cx="2865363" cy="390732"/>
            </a:xfrm>
            <a:prstGeom prst="rect">
              <a:avLst/>
            </a:prstGeom>
            <a:ln w="12700">
              <a:miter lim="400000"/>
            </a:ln>
          </p:spPr>
        </p:pic>
      </p:grpSp>
    </p:spTree>
    <p:extLst>
      <p:ext uri="{BB962C8B-B14F-4D97-AF65-F5344CB8AC3E}">
        <p14:creationId xmlns:p14="http://schemas.microsoft.com/office/powerpoint/2010/main" val="359765129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AR - AA + Photo Right">
    <p:spTree>
      <p:nvGrpSpPr>
        <p:cNvPr id="1" name=""/>
        <p:cNvGrpSpPr/>
        <p:nvPr/>
      </p:nvGrpSpPr>
      <p:grpSpPr>
        <a:xfrm>
          <a:off x="0" y="0"/>
          <a:ext cx="0" cy="0"/>
          <a:chOff x="0" y="0"/>
          <a:chExt cx="0" cy="0"/>
        </a:xfrm>
      </p:grpSpPr>
      <p:sp>
        <p:nvSpPr>
          <p:cNvPr id="5" name="Title Text">
            <a:extLst>
              <a:ext uri="{FF2B5EF4-FFF2-40B4-BE49-F238E27FC236}">
                <a16:creationId xmlns:a16="http://schemas.microsoft.com/office/drawing/2014/main" id="{EDFE54DF-CF34-F541-A025-0259AF2B0BC7}"/>
              </a:ext>
            </a:extLst>
          </p:cNvPr>
          <p:cNvSpPr txBox="1">
            <a:spLocks noGrp="1"/>
          </p:cNvSpPr>
          <p:nvPr>
            <p:ph type="title"/>
          </p:nvPr>
        </p:nvSpPr>
        <p:spPr>
          <a:xfrm>
            <a:off x="839787" y="457200"/>
            <a:ext cx="3932239" cy="1600200"/>
          </a:xfrm>
          <a:prstGeom prst="rect">
            <a:avLst/>
          </a:prstGeom>
        </p:spPr>
        <p:txBody>
          <a:bodyPr anchor="b"/>
          <a:lstStyle>
            <a:lvl1pPr>
              <a:defRPr sz="3200">
                <a:solidFill>
                  <a:schemeClr val="accent1"/>
                </a:solidFill>
              </a:defRPr>
            </a:lvl1pPr>
          </a:lstStyle>
          <a:p>
            <a:r>
              <a:rPr dirty="0"/>
              <a:t>Title Text</a:t>
            </a:r>
          </a:p>
        </p:txBody>
      </p:sp>
      <p:sp>
        <p:nvSpPr>
          <p:cNvPr id="8" name="Picture Placeholder 2">
            <a:extLst>
              <a:ext uri="{FF2B5EF4-FFF2-40B4-BE49-F238E27FC236}">
                <a16:creationId xmlns:a16="http://schemas.microsoft.com/office/drawing/2014/main" id="{86BE87B2-1FF8-E145-8476-CF2781F39605}"/>
              </a:ext>
            </a:extLst>
          </p:cNvPr>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9" name="Body Level One…">
            <a:extLst>
              <a:ext uri="{FF2B5EF4-FFF2-40B4-BE49-F238E27FC236}">
                <a16:creationId xmlns:a16="http://schemas.microsoft.com/office/drawing/2014/main" id="{4E8B62C0-875B-CE44-9127-29AB2798EB24}"/>
              </a:ext>
            </a:extLst>
          </p:cNvPr>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solidFill>
                  <a:schemeClr val="accent1"/>
                </a:solidFill>
              </a:defRPr>
            </a:lvl1pPr>
            <a:lvl2pPr marL="0" indent="457200">
              <a:buSzTx/>
              <a:buFontTx/>
              <a:buNone/>
              <a:defRPr sz="1600">
                <a:solidFill>
                  <a:schemeClr val="accent1"/>
                </a:solidFill>
              </a:defRPr>
            </a:lvl2pPr>
            <a:lvl3pPr marL="0" indent="914400">
              <a:buSzTx/>
              <a:buFontTx/>
              <a:buNone/>
              <a:defRPr sz="1600">
                <a:solidFill>
                  <a:schemeClr val="accent1"/>
                </a:solidFill>
              </a:defRPr>
            </a:lvl3pPr>
            <a:lvl4pPr marL="0" indent="1371600">
              <a:buSzTx/>
              <a:buFontTx/>
              <a:buNone/>
              <a:defRPr sz="1600">
                <a:solidFill>
                  <a:schemeClr val="accent1"/>
                </a:solidFill>
              </a:defRPr>
            </a:lvl4pPr>
            <a:lvl5pPr marL="0" indent="1828800">
              <a:buSzTx/>
              <a:buFontTx/>
              <a:buNone/>
              <a:defRPr sz="1600">
                <a:solidFill>
                  <a:schemeClr val="accent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grpSp>
        <p:nvGrpSpPr>
          <p:cNvPr id="10" name="Group 9">
            <a:extLst>
              <a:ext uri="{FF2B5EF4-FFF2-40B4-BE49-F238E27FC236}">
                <a16:creationId xmlns:a16="http://schemas.microsoft.com/office/drawing/2014/main" id="{A310325B-23C4-4EE0-8B58-E813DCB06DEF}"/>
              </a:ext>
            </a:extLst>
          </p:cNvPr>
          <p:cNvGrpSpPr/>
          <p:nvPr userDrawn="1"/>
        </p:nvGrpSpPr>
        <p:grpSpPr>
          <a:xfrm>
            <a:off x="-34565" y="6434129"/>
            <a:ext cx="12261130" cy="435070"/>
            <a:chOff x="-34565" y="6425164"/>
            <a:chExt cx="12261130" cy="435070"/>
          </a:xfrm>
        </p:grpSpPr>
        <p:pic>
          <p:nvPicPr>
            <p:cNvPr id="11" name="PCRD WKSP v2.jpg" descr="PCRD WKSP v2.jpg">
              <a:extLst>
                <a:ext uri="{FF2B5EF4-FFF2-40B4-BE49-F238E27FC236}">
                  <a16:creationId xmlns:a16="http://schemas.microsoft.com/office/drawing/2014/main" id="{D45129A5-F413-49AF-A1E5-19F1732C200E}"/>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Blur radius="42"/>
                      </a14:imgEffect>
                    </a14:imgLayer>
                  </a14:imgProps>
                </a:ext>
                <a:ext uri="{28A0092B-C50C-407E-A947-70E740481C1C}">
                  <a14:useLocalDpi xmlns:a14="http://schemas.microsoft.com/office/drawing/2010/main"/>
                </a:ext>
              </a:extLst>
            </a:blip>
            <a:srcRect/>
            <a:stretch>
              <a:fillRect/>
            </a:stretch>
          </p:blipFill>
          <p:spPr>
            <a:xfrm>
              <a:off x="-34565" y="6425164"/>
              <a:ext cx="12261130" cy="435070"/>
            </a:xfrm>
            <a:prstGeom prst="rect">
              <a:avLst/>
            </a:prstGeom>
            <a:ln w="12700">
              <a:miter lim="400000"/>
            </a:ln>
          </p:spPr>
        </p:pic>
        <p:pic>
          <p:nvPicPr>
            <p:cNvPr id="12" name="Walsworth Yearbooks logo white 3-11-19.png" descr="Walsworth Yearbooks logo white 3-11-19.png">
              <a:extLst>
                <a:ext uri="{FF2B5EF4-FFF2-40B4-BE49-F238E27FC236}">
                  <a16:creationId xmlns:a16="http://schemas.microsoft.com/office/drawing/2014/main" id="{E78511CD-980F-4D47-9A74-EB5C203F48B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274628" y="6434361"/>
              <a:ext cx="2865363" cy="390732"/>
            </a:xfrm>
            <a:prstGeom prst="rect">
              <a:avLst/>
            </a:prstGeom>
            <a:ln w="12700">
              <a:miter lim="400000"/>
            </a:ln>
          </p:spPr>
        </p:pic>
      </p:grpSp>
    </p:spTree>
    <p:extLst>
      <p:ext uri="{BB962C8B-B14F-4D97-AF65-F5344CB8AC3E}">
        <p14:creationId xmlns:p14="http://schemas.microsoft.com/office/powerpoint/2010/main" val="210774933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ALL BLANK">
    <p:spTree>
      <p:nvGrpSpPr>
        <p:cNvPr id="1" name=""/>
        <p:cNvGrpSpPr/>
        <p:nvPr/>
      </p:nvGrpSpPr>
      <p:grpSpPr>
        <a:xfrm>
          <a:off x="0" y="0"/>
          <a:ext cx="0" cy="0"/>
          <a:chOff x="0" y="0"/>
          <a:chExt cx="0" cy="0"/>
        </a:xfrm>
      </p:grpSpPr>
      <p:sp>
        <p:nvSpPr>
          <p:cNvPr id="5" name="Title Text">
            <a:extLst>
              <a:ext uri="{FF2B5EF4-FFF2-40B4-BE49-F238E27FC236}">
                <a16:creationId xmlns:a16="http://schemas.microsoft.com/office/drawing/2014/main" id="{434AF40D-F12E-BE40-949D-E7B84C059C66}"/>
              </a:ext>
            </a:extLst>
          </p:cNvPr>
          <p:cNvSpPr txBox="1">
            <a:spLocks noGrp="1"/>
          </p:cNvSpPr>
          <p:nvPr>
            <p:ph type="title"/>
          </p:nvPr>
        </p:nvSpPr>
        <p:spPr>
          <a:xfrm>
            <a:off x="838200" y="365125"/>
            <a:ext cx="10515600" cy="1325563"/>
          </a:xfrm>
          <a:prstGeom prst="rect">
            <a:avLst/>
          </a:prstGeom>
        </p:spPr>
        <p:txBody>
          <a:bodyPr/>
          <a:lstStyle>
            <a:lvl1pPr>
              <a:defRPr b="1" i="0">
                <a:solidFill>
                  <a:schemeClr val="accent1"/>
                </a:solidFill>
                <a:latin typeface="Helvetica Neue Condensed Black" panose="02000503000000020004" pitchFamily="2" charset="0"/>
              </a:defRPr>
            </a:lvl1pPr>
          </a:lstStyle>
          <a:p>
            <a:r>
              <a:rPr dirty="0"/>
              <a:t>Title Text</a:t>
            </a:r>
          </a:p>
        </p:txBody>
      </p:sp>
      <p:sp>
        <p:nvSpPr>
          <p:cNvPr id="8" name="Body Level One…">
            <a:extLst>
              <a:ext uri="{FF2B5EF4-FFF2-40B4-BE49-F238E27FC236}">
                <a16:creationId xmlns:a16="http://schemas.microsoft.com/office/drawing/2014/main" id="{A371D0EE-5837-434C-980F-A886272E29DA}"/>
              </a:ext>
            </a:extLst>
          </p:cNvPr>
          <p:cNvSpPr txBox="1">
            <a:spLocks noGrp="1"/>
          </p:cNvSpPr>
          <p:nvPr>
            <p:ph type="body" idx="1"/>
          </p:nvPr>
        </p:nvSpPr>
        <p:spPr>
          <a:xfrm>
            <a:off x="838200" y="1825625"/>
            <a:ext cx="10515600" cy="4351338"/>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grpSp>
        <p:nvGrpSpPr>
          <p:cNvPr id="9" name="Group 8">
            <a:extLst>
              <a:ext uri="{FF2B5EF4-FFF2-40B4-BE49-F238E27FC236}">
                <a16:creationId xmlns:a16="http://schemas.microsoft.com/office/drawing/2014/main" id="{43DCDD8C-032A-4B8F-9B23-54C7AB38FA9A}"/>
              </a:ext>
            </a:extLst>
          </p:cNvPr>
          <p:cNvGrpSpPr/>
          <p:nvPr userDrawn="1"/>
        </p:nvGrpSpPr>
        <p:grpSpPr>
          <a:xfrm>
            <a:off x="-34565" y="6434129"/>
            <a:ext cx="12261130" cy="435070"/>
            <a:chOff x="-34565" y="6425164"/>
            <a:chExt cx="12261130" cy="435070"/>
          </a:xfrm>
        </p:grpSpPr>
        <p:pic>
          <p:nvPicPr>
            <p:cNvPr id="10" name="PCRD WKSP v2.jpg" descr="PCRD WKSP v2.jpg">
              <a:extLst>
                <a:ext uri="{FF2B5EF4-FFF2-40B4-BE49-F238E27FC236}">
                  <a16:creationId xmlns:a16="http://schemas.microsoft.com/office/drawing/2014/main" id="{1258FE99-0473-420D-A85F-77E2B9D59D4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Blur radius="42"/>
                      </a14:imgEffect>
                    </a14:imgLayer>
                  </a14:imgProps>
                </a:ext>
                <a:ext uri="{28A0092B-C50C-407E-A947-70E740481C1C}">
                  <a14:useLocalDpi xmlns:a14="http://schemas.microsoft.com/office/drawing/2010/main"/>
                </a:ext>
              </a:extLst>
            </a:blip>
            <a:srcRect/>
            <a:stretch>
              <a:fillRect/>
            </a:stretch>
          </p:blipFill>
          <p:spPr>
            <a:xfrm>
              <a:off x="-34565" y="6425164"/>
              <a:ext cx="12261130" cy="435070"/>
            </a:xfrm>
            <a:prstGeom prst="rect">
              <a:avLst/>
            </a:prstGeom>
            <a:ln w="12700">
              <a:miter lim="400000"/>
            </a:ln>
          </p:spPr>
        </p:pic>
        <p:pic>
          <p:nvPicPr>
            <p:cNvPr id="11" name="Walsworth Yearbooks logo white 3-11-19.png" descr="Walsworth Yearbooks logo white 3-11-19.png">
              <a:extLst>
                <a:ext uri="{FF2B5EF4-FFF2-40B4-BE49-F238E27FC236}">
                  <a16:creationId xmlns:a16="http://schemas.microsoft.com/office/drawing/2014/main" id="{4CB75A62-F6A9-4622-AFA3-512FEF75873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274628" y="6434361"/>
              <a:ext cx="2865363" cy="390732"/>
            </a:xfrm>
            <a:prstGeom prst="rect">
              <a:avLst/>
            </a:prstGeom>
            <a:ln w="12700">
              <a:miter lim="400000"/>
            </a:ln>
          </p:spPr>
        </p:pic>
      </p:grpSp>
    </p:spTree>
    <p:extLst>
      <p:ext uri="{BB962C8B-B14F-4D97-AF65-F5344CB8AC3E}">
        <p14:creationId xmlns:p14="http://schemas.microsoft.com/office/powerpoint/2010/main" val="213886431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CRD WKSP v2.jpg" descr="PCRD WKSP v2.jpg"/>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a:xfrm>
            <a:off x="-35521" y="4403"/>
            <a:ext cx="12263192" cy="6939663"/>
          </a:xfrm>
          <a:prstGeom prst="rect">
            <a:avLst/>
          </a:prstGeom>
          <a:ln w="12700">
            <a:miter lim="400000"/>
          </a:ln>
        </p:spPr>
      </p:pic>
      <p:pic>
        <p:nvPicPr>
          <p:cNvPr id="9" name="Walsworth Yearbooks (white).png" descr="Walsworth Yearbooks (white).png">
            <a:extLst>
              <a:ext uri="{FF2B5EF4-FFF2-40B4-BE49-F238E27FC236}">
                <a16:creationId xmlns:a16="http://schemas.microsoft.com/office/drawing/2014/main" id="{A9468C60-E7C5-2D45-9738-C56294FB871D}"/>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243948" y="1701952"/>
            <a:ext cx="3834274" cy="974706"/>
          </a:xfrm>
          <a:prstGeom prst="rect">
            <a:avLst/>
          </a:prstGeom>
          <a:ln w="12700">
            <a:miter lim="400000"/>
          </a:ln>
        </p:spPr>
      </p:pic>
      <p:sp>
        <p:nvSpPr>
          <p:cNvPr id="10" name="ADVISER…">
            <a:extLst>
              <a:ext uri="{FF2B5EF4-FFF2-40B4-BE49-F238E27FC236}">
                <a16:creationId xmlns:a16="http://schemas.microsoft.com/office/drawing/2014/main" id="{A25E40FC-4016-B84F-B090-73525E0ADE78}"/>
              </a:ext>
            </a:extLst>
          </p:cNvPr>
          <p:cNvSpPr txBox="1"/>
          <p:nvPr userDrawn="1"/>
        </p:nvSpPr>
        <p:spPr>
          <a:xfrm>
            <a:off x="8291710" y="77654"/>
            <a:ext cx="3935961" cy="2105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spcBef>
                <a:spcPts val="600"/>
              </a:spcBef>
              <a:spcAft>
                <a:spcPts val="600"/>
              </a:spcAft>
              <a:defRPr sz="5800" b="1">
                <a:solidFill>
                  <a:srgbClr val="FFFFFF"/>
                </a:solidFill>
                <a:latin typeface="Helvetica Neue"/>
                <a:ea typeface="Helvetica Neue"/>
                <a:cs typeface="Helvetica Neue"/>
                <a:sym typeface="Helvetica Neue"/>
              </a:defRPr>
            </a:pPr>
            <a:r>
              <a:rPr lang="en-US" sz="6800" dirty="0"/>
              <a:t>SESSION</a:t>
            </a:r>
            <a:r>
              <a:rPr lang="en-US" dirty="0"/>
              <a:t> </a:t>
            </a:r>
          </a:p>
          <a:p>
            <a:pPr>
              <a:lnSpc>
                <a:spcPct val="50000"/>
              </a:lnSpc>
              <a:spcAft>
                <a:spcPts val="600"/>
              </a:spcAft>
              <a:defRPr sz="5800" b="1">
                <a:solidFill>
                  <a:srgbClr val="FFFFFF"/>
                </a:solidFill>
                <a:latin typeface="Helvetica Neue"/>
                <a:ea typeface="Helvetica Neue"/>
                <a:cs typeface="Helvetica Neue"/>
                <a:sym typeface="Helvetica Neue"/>
              </a:defRPr>
            </a:pPr>
            <a:r>
              <a:rPr lang="en-US" sz="6800" dirty="0">
                <a:solidFill>
                  <a:schemeClr val="bg1"/>
                </a:solidFill>
              </a:rPr>
              <a:t>NAME</a:t>
            </a:r>
          </a:p>
          <a:p>
            <a:pPr>
              <a:lnSpc>
                <a:spcPct val="50000"/>
              </a:lnSpc>
              <a:spcAft>
                <a:spcPts val="600"/>
              </a:spcAft>
              <a:defRPr sz="5800" b="1">
                <a:solidFill>
                  <a:srgbClr val="FFFFFF"/>
                </a:solidFill>
                <a:latin typeface="Helvetica Neue"/>
                <a:ea typeface="Helvetica Neue"/>
                <a:cs typeface="Helvetica Neue"/>
                <a:sym typeface="Helvetica Neue"/>
              </a:defRPr>
            </a:pPr>
            <a:endParaRPr lang="en-US" sz="100" dirty="0"/>
          </a:p>
          <a:p>
            <a:pPr>
              <a:lnSpc>
                <a:spcPct val="50000"/>
              </a:lnSpc>
              <a:spcAft>
                <a:spcPts val="600"/>
              </a:spcAft>
              <a:defRPr sz="5800" b="1">
                <a:solidFill>
                  <a:srgbClr val="FFFFFF"/>
                </a:solidFill>
                <a:latin typeface="Helvetica Neue"/>
                <a:ea typeface="Helvetica Neue"/>
                <a:cs typeface="Helvetica Neue"/>
                <a:sym typeface="Helvetica Neue"/>
              </a:defRPr>
            </a:pPr>
            <a:r>
              <a:rPr lang="en-US" dirty="0">
                <a:solidFill>
                  <a:srgbClr val="018EA6"/>
                </a:solidFill>
              </a:rPr>
              <a:t>2020-2021</a:t>
            </a:r>
          </a:p>
        </p:txBody>
      </p:sp>
    </p:spTree>
  </p:cSld>
  <p:clrMap bg1="lt1" tx1="dk1" bg2="lt2" tx2="dk2" accent1="accent1" accent2="accent2" accent3="accent3" accent4="accent4" accent5="accent5" accent6="accent6" hlink="hlink" folHlink="folHlink"/>
  <p:sldLayoutIdLst>
    <p:sldLayoutId id="2147483650" r:id="rId1"/>
    <p:sldLayoutId id="2147483657" r:id="rId2"/>
    <p:sldLayoutId id="2147483663" r:id="rId3"/>
    <p:sldLayoutId id="2147483662" r:id="rId4"/>
    <p:sldLayoutId id="2147483664" r:id="rId5"/>
    <p:sldLayoutId id="2147483665" r:id="rId6"/>
    <p:sldLayoutId id="2147483667" r:id="rId7"/>
    <p:sldLayoutId id="2147483666" r:id="rId8"/>
    <p:sldLayoutId id="2147483668" r:id="rId9"/>
    <p:sldLayoutId id="2147483669"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ln>
            <a:noFill/>
          </a:ln>
          <a:solidFill>
            <a:srgbClr val="21407E"/>
          </a:solidFill>
          <a:uFillTx/>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sym typeface="Flieger"/>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21407E"/>
          </a:solidFill>
          <a:uFillTx/>
          <a:latin typeface="Flieger"/>
          <a:ea typeface="Flieger"/>
          <a:cs typeface="Flieger"/>
          <a:sym typeface="Flieger"/>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21407E"/>
          </a:solidFill>
          <a:uFillTx/>
          <a:latin typeface="Flieger"/>
          <a:ea typeface="Flieger"/>
          <a:cs typeface="Flieger"/>
          <a:sym typeface="Flieger"/>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21407E"/>
          </a:solidFill>
          <a:uFillTx/>
          <a:latin typeface="Flieger"/>
          <a:ea typeface="Flieger"/>
          <a:cs typeface="Flieger"/>
          <a:sym typeface="Flieger"/>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21407E"/>
          </a:solidFill>
          <a:uFillTx/>
          <a:latin typeface="Flieger"/>
          <a:ea typeface="Flieger"/>
          <a:cs typeface="Flieger"/>
          <a:sym typeface="Flieger"/>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21407E"/>
          </a:solidFill>
          <a:uFillTx/>
          <a:latin typeface="Flieger"/>
          <a:ea typeface="Flieger"/>
          <a:cs typeface="Flieger"/>
          <a:sym typeface="Flieger"/>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21407E"/>
          </a:solidFill>
          <a:uFillTx/>
          <a:latin typeface="Flieger"/>
          <a:ea typeface="Flieger"/>
          <a:cs typeface="Flieger"/>
          <a:sym typeface="Flieger"/>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21407E"/>
          </a:solidFill>
          <a:uFillTx/>
          <a:latin typeface="Flieger"/>
          <a:ea typeface="Flieger"/>
          <a:cs typeface="Flieger"/>
          <a:sym typeface="Flieger"/>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21407E"/>
          </a:solidFill>
          <a:uFillTx/>
          <a:latin typeface="Flieger"/>
          <a:ea typeface="Flieger"/>
          <a:cs typeface="Flieger"/>
          <a:sym typeface="Flieger"/>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Helvetica Neue" panose="02000503000000020004" pitchFamily="2"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Helvetica Neue" panose="02000503000000020004" pitchFamily="2" charset="0"/>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Helvetica Neue" panose="02000503000000020004" pitchFamily="2"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Helvetica Neue" panose="02000503000000020004" pitchFamily="2"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Helvetica Neue" panose="02000503000000020004" pitchFamily="2"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84159-EC8A-4698-A9C4-3B9CBCBE4DF0}"/>
              </a:ext>
            </a:extLst>
          </p:cNvPr>
          <p:cNvSpPr txBox="1"/>
          <p:nvPr/>
        </p:nvSpPr>
        <p:spPr>
          <a:xfrm>
            <a:off x="4309179" y="718651"/>
            <a:ext cx="7632776" cy="3046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6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Journalism</a:t>
            </a:r>
          </a:p>
          <a:p>
            <a:pPr marL="0" marR="0" indent="0" algn="r" defTabSz="914400" rtl="0" fontAlgn="auto" latinLnBrk="0" hangingPunct="0">
              <a:lnSpc>
                <a:spcPct val="100000"/>
              </a:lnSpc>
              <a:spcBef>
                <a:spcPts val="0"/>
              </a:spcBef>
              <a:spcAft>
                <a:spcPts val="0"/>
              </a:spcAft>
              <a:buClrTx/>
              <a:buSzTx/>
              <a:buFontTx/>
              <a:buNone/>
              <a:tabLst/>
            </a:pPr>
            <a:r>
              <a:rPr kumimoji="0" lang="en-US" sz="96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And Ethics</a:t>
            </a:r>
          </a:p>
        </p:txBody>
      </p:sp>
      <p:sp>
        <p:nvSpPr>
          <p:cNvPr id="3" name="TextBox 2">
            <a:extLst>
              <a:ext uri="{FF2B5EF4-FFF2-40B4-BE49-F238E27FC236}">
                <a16:creationId xmlns:a16="http://schemas.microsoft.com/office/drawing/2014/main" id="{3783BF23-B15F-4CB6-84AC-B3A6B0529D27}"/>
              </a:ext>
            </a:extLst>
          </p:cNvPr>
          <p:cNvSpPr txBox="1"/>
          <p:nvPr/>
        </p:nvSpPr>
        <p:spPr>
          <a:xfrm>
            <a:off x="5847780" y="3765637"/>
            <a:ext cx="6196369" cy="29592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fontAlgn="base">
              <a:lnSpc>
                <a:spcPct val="115000"/>
              </a:lnSpc>
              <a:spcBef>
                <a:spcPts val="0"/>
              </a:spcBef>
              <a:spcAft>
                <a:spcPts val="0"/>
              </a:spcAft>
              <a:buFont typeface="Arial" panose="020B0604020202020204" pitchFamily="34" charset="0"/>
              <a:buChar char="•"/>
            </a:pPr>
            <a:r>
              <a:rPr lang="en-US" sz="1800" dirty="0">
                <a:solidFill>
                  <a:srgbClr val="48423F"/>
                </a:solidFill>
                <a:effectLst/>
                <a:latin typeface="Roboto" panose="02000000000000000000" pitchFamily="2" charset="0"/>
                <a:ea typeface="Roboto" panose="02000000000000000000" pitchFamily="2" charset="0"/>
                <a:cs typeface="Calibri" panose="020F0502020204030204" pitchFamily="34" charset="0"/>
              </a:rPr>
              <a:t>Yearbook staffs are responsible for creating a yearbook publication that becomes the </a:t>
            </a:r>
            <a:r>
              <a:rPr lang="en-US" sz="1800" b="1" dirty="0">
                <a:solidFill>
                  <a:schemeClr val="accent6"/>
                </a:solidFill>
                <a:effectLst/>
                <a:latin typeface="Roboto" panose="02000000000000000000" pitchFamily="2" charset="0"/>
                <a:ea typeface="Roboto" panose="02000000000000000000" pitchFamily="2" charset="0"/>
                <a:cs typeface="Calibri" panose="020F0502020204030204" pitchFamily="34" charset="0"/>
              </a:rPr>
              <a:t>permanent record of the school </a:t>
            </a:r>
            <a:r>
              <a:rPr lang="en-US" sz="1800" dirty="0">
                <a:solidFill>
                  <a:srgbClr val="48423F"/>
                </a:solidFill>
                <a:effectLst/>
                <a:latin typeface="Roboto" panose="02000000000000000000" pitchFamily="2" charset="0"/>
                <a:ea typeface="Roboto" panose="02000000000000000000" pitchFamily="2" charset="0"/>
                <a:cs typeface="Calibri" panose="020F0502020204030204" pitchFamily="34" charset="0"/>
              </a:rPr>
              <a:t>they serve. </a:t>
            </a:r>
          </a:p>
          <a:p>
            <a:pPr marR="0" fontAlgn="base">
              <a:lnSpc>
                <a:spcPct val="115000"/>
              </a:lnSpc>
              <a:spcBef>
                <a:spcPts val="0"/>
              </a:spcBef>
              <a:spcAft>
                <a:spcPts val="0"/>
              </a:spcAft>
            </a:pPr>
            <a:endParaRPr lang="en-US" sz="1800" dirty="0">
              <a:solidFill>
                <a:srgbClr val="48423F"/>
              </a:solidFill>
              <a:effectLst/>
              <a:latin typeface="Roboto" panose="02000000000000000000" pitchFamily="2" charset="0"/>
              <a:ea typeface="Roboto" panose="02000000000000000000" pitchFamily="2" charset="0"/>
              <a:cs typeface="Calibri" panose="020F0502020204030204" pitchFamily="34" charset="0"/>
            </a:endParaRPr>
          </a:p>
          <a:p>
            <a:pPr marL="285750" marR="0" indent="-285750" fontAlgn="base">
              <a:lnSpc>
                <a:spcPct val="115000"/>
              </a:lnSpc>
              <a:spcBef>
                <a:spcPts val="0"/>
              </a:spcBef>
              <a:spcAft>
                <a:spcPts val="0"/>
              </a:spcAft>
              <a:buFont typeface="Arial" panose="020B0604020202020204" pitchFamily="34" charset="0"/>
              <a:buChar char="•"/>
            </a:pPr>
            <a:r>
              <a:rPr lang="en-US" sz="1800" dirty="0">
                <a:solidFill>
                  <a:srgbClr val="48423F"/>
                </a:solidFill>
                <a:effectLst/>
                <a:latin typeface="Roboto" panose="02000000000000000000" pitchFamily="2" charset="0"/>
                <a:ea typeface="Roboto" panose="02000000000000000000" pitchFamily="2" charset="0"/>
                <a:cs typeface="Calibri" panose="020F0502020204030204" pitchFamily="34" charset="0"/>
              </a:rPr>
              <a:t>It is a </a:t>
            </a:r>
            <a:r>
              <a:rPr lang="en-US" sz="1800" b="1" dirty="0">
                <a:solidFill>
                  <a:schemeClr val="accent6"/>
                </a:solidFill>
                <a:effectLst/>
                <a:latin typeface="Roboto" panose="02000000000000000000" pitchFamily="2" charset="0"/>
                <a:ea typeface="Roboto" panose="02000000000000000000" pitchFamily="2" charset="0"/>
                <a:cs typeface="Calibri" panose="020F0502020204030204" pitchFamily="34" charset="0"/>
              </a:rPr>
              <a:t>record/history book </a:t>
            </a:r>
            <a:r>
              <a:rPr lang="en-US" sz="1800" dirty="0">
                <a:solidFill>
                  <a:srgbClr val="48423F"/>
                </a:solidFill>
                <a:effectLst/>
                <a:latin typeface="Roboto" panose="02000000000000000000" pitchFamily="2" charset="0"/>
                <a:ea typeface="Roboto" panose="02000000000000000000" pitchFamily="2" charset="0"/>
                <a:cs typeface="Calibri" panose="020F0502020204030204" pitchFamily="34" charset="0"/>
              </a:rPr>
              <a:t>for many years to come. </a:t>
            </a:r>
          </a:p>
          <a:p>
            <a:pPr marL="285750" marR="0" indent="-285750" fontAlgn="base">
              <a:lnSpc>
                <a:spcPct val="115000"/>
              </a:lnSpc>
              <a:spcBef>
                <a:spcPts val="0"/>
              </a:spcBef>
              <a:spcAft>
                <a:spcPts val="0"/>
              </a:spcAft>
              <a:buFont typeface="Arial" panose="020B0604020202020204" pitchFamily="34" charset="0"/>
              <a:buChar char="•"/>
            </a:pPr>
            <a:endParaRPr lang="en-US" sz="1800" dirty="0">
              <a:solidFill>
                <a:srgbClr val="48423F"/>
              </a:solidFill>
              <a:effectLst/>
              <a:latin typeface="Roboto" panose="02000000000000000000" pitchFamily="2" charset="0"/>
              <a:ea typeface="Roboto" panose="02000000000000000000" pitchFamily="2" charset="0"/>
              <a:cs typeface="Calibri" panose="020F0502020204030204" pitchFamily="34" charset="0"/>
            </a:endParaRPr>
          </a:p>
          <a:p>
            <a:pPr marL="285750" marR="0" indent="-285750" fontAlgn="base">
              <a:lnSpc>
                <a:spcPct val="115000"/>
              </a:lnSpc>
              <a:spcBef>
                <a:spcPts val="0"/>
              </a:spcBef>
              <a:spcAft>
                <a:spcPts val="0"/>
              </a:spcAft>
              <a:buFont typeface="Arial" panose="020B0604020202020204" pitchFamily="34" charset="0"/>
              <a:buChar char="•"/>
            </a:pPr>
            <a:r>
              <a:rPr lang="en-US" sz="1800" dirty="0">
                <a:solidFill>
                  <a:srgbClr val="48423F"/>
                </a:solidFill>
                <a:effectLst/>
                <a:latin typeface="Roboto" panose="02000000000000000000" pitchFamily="2" charset="0"/>
                <a:ea typeface="Roboto" panose="02000000000000000000" pitchFamily="2" charset="0"/>
                <a:cs typeface="Calibri" panose="020F0502020204030204" pitchFamily="34" charset="0"/>
              </a:rPr>
              <a:t>Because the publication is a historical document, the </a:t>
            </a:r>
            <a:r>
              <a:rPr lang="en-US" sz="1800" b="1" dirty="0">
                <a:solidFill>
                  <a:schemeClr val="accent6"/>
                </a:solidFill>
                <a:effectLst/>
                <a:latin typeface="Roboto" panose="02000000000000000000" pitchFamily="2" charset="0"/>
                <a:ea typeface="Roboto" panose="02000000000000000000" pitchFamily="2" charset="0"/>
                <a:cs typeface="Calibri" panose="020F0502020204030204" pitchFamily="34" charset="0"/>
              </a:rPr>
              <a:t>ethical questions </a:t>
            </a:r>
            <a:r>
              <a:rPr lang="en-US" sz="1800" dirty="0">
                <a:solidFill>
                  <a:srgbClr val="48423F"/>
                </a:solidFill>
                <a:effectLst/>
                <a:latin typeface="Roboto" panose="02000000000000000000" pitchFamily="2" charset="0"/>
                <a:ea typeface="Roboto" panose="02000000000000000000" pitchFamily="2" charset="0"/>
                <a:cs typeface="Calibri" panose="020F0502020204030204" pitchFamily="34" charset="0"/>
              </a:rPr>
              <a:t>facing the yearbook staff are challenging.</a:t>
            </a:r>
            <a:endParaRPr lang="en-US" sz="1800" dirty="0">
              <a:effectLst/>
              <a:latin typeface="Roboto" panose="02000000000000000000" pitchFamily="2" charset="0"/>
              <a:ea typeface="Roboto" panose="02000000000000000000" pitchFamily="2" charset="0"/>
              <a:cs typeface="Times New Roman" panose="02020603050405020304" pitchFamily="18" charset="0"/>
            </a:endParaRPr>
          </a:p>
        </p:txBody>
      </p:sp>
      <p:sp>
        <p:nvSpPr>
          <p:cNvPr id="4" name="TextBox 3">
            <a:extLst>
              <a:ext uri="{FF2B5EF4-FFF2-40B4-BE49-F238E27FC236}">
                <a16:creationId xmlns:a16="http://schemas.microsoft.com/office/drawing/2014/main" id="{25B97835-8723-497F-812B-5E9B9E289B4C}"/>
              </a:ext>
            </a:extLst>
          </p:cNvPr>
          <p:cNvSpPr txBox="1"/>
          <p:nvPr/>
        </p:nvSpPr>
        <p:spPr>
          <a:xfrm>
            <a:off x="333060" y="3586419"/>
            <a:ext cx="5312128" cy="1846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Mod 10: </a:t>
            </a:r>
            <a:r>
              <a:rPr lang="en-US" sz="1800" dirty="0">
                <a:solidFill>
                  <a:schemeClr val="bg1"/>
                </a:solidFill>
                <a:effectLst/>
                <a:latin typeface="Roboto" panose="02000000000000000000" pitchFamily="2" charset="0"/>
                <a:ea typeface="Roboto" panose="02000000000000000000" pitchFamily="2" charset="0"/>
              </a:rPr>
              <a:t>Ethics is a system of moral values, principles of right or good conduct. Your </a:t>
            </a:r>
            <a:r>
              <a:rPr lang="en-US" sz="1800" b="1" dirty="0">
                <a:solidFill>
                  <a:schemeClr val="bg1"/>
                </a:solidFill>
                <a:effectLst/>
                <a:latin typeface="Roboto" panose="02000000000000000000" pitchFamily="2" charset="0"/>
                <a:ea typeface="Roboto" panose="02000000000000000000" pitchFamily="2" charset="0"/>
              </a:rPr>
              <a:t>staff manual</a:t>
            </a:r>
            <a:r>
              <a:rPr lang="en-US" sz="1800" dirty="0">
                <a:solidFill>
                  <a:schemeClr val="bg1"/>
                </a:solidFill>
                <a:effectLst/>
                <a:latin typeface="Roboto" panose="02000000000000000000" pitchFamily="2" charset="0"/>
                <a:ea typeface="Roboto" panose="02000000000000000000" pitchFamily="2" charset="0"/>
              </a:rPr>
              <a:t> should include basic principles of scholastic press law, such as First Amendment status, libel, copyright and other topics of legal concern. </a:t>
            </a:r>
            <a:endParaRPr kumimoji="0" lang="en-US" sz="2400" b="0" i="0" u="none" strike="noStrike" cap="none" spc="0" normalizeH="0" baseline="0" dirty="0">
              <a:ln>
                <a:noFill/>
              </a:ln>
              <a:solidFill>
                <a:schemeClr val="bg1"/>
              </a:solidFill>
              <a:effectLst/>
              <a:uFillTx/>
              <a:latin typeface="Roboto" panose="02000000000000000000" pitchFamily="2" charset="0"/>
              <a:ea typeface="Roboto" panose="02000000000000000000" pitchFamily="2" charset="0"/>
              <a:sym typeface="Calibri"/>
            </a:endParaRPr>
          </a:p>
        </p:txBody>
      </p:sp>
      <p:pic>
        <p:nvPicPr>
          <p:cNvPr id="6" name="Picture 5" descr="Text, letter&#10;&#10;Description automatically generated">
            <a:extLst>
              <a:ext uri="{FF2B5EF4-FFF2-40B4-BE49-F238E27FC236}">
                <a16:creationId xmlns:a16="http://schemas.microsoft.com/office/drawing/2014/main" id="{753E3738-11F8-419F-8E58-46D085B527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976" y="122586"/>
            <a:ext cx="2559638" cy="3312472"/>
          </a:xfrm>
          <a:prstGeom prst="rect">
            <a:avLst/>
          </a:prstGeom>
          <a:ln w="12700">
            <a:solidFill>
              <a:schemeClr val="tx1"/>
            </a:solidFill>
          </a:ln>
        </p:spPr>
      </p:pic>
    </p:spTree>
    <p:extLst>
      <p:ext uri="{BB962C8B-B14F-4D97-AF65-F5344CB8AC3E}">
        <p14:creationId xmlns:p14="http://schemas.microsoft.com/office/powerpoint/2010/main" val="244113477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BDDE87-F3CA-4432-A921-DB09D38EE53B}"/>
              </a:ext>
            </a:extLst>
          </p:cNvPr>
          <p:cNvSpPr txBox="1"/>
          <p:nvPr/>
        </p:nvSpPr>
        <p:spPr>
          <a:xfrm>
            <a:off x="490506" y="260392"/>
            <a:ext cx="103248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Roboto "/>
              <a:sym typeface="Calibri"/>
            </a:endParaRPr>
          </a:p>
        </p:txBody>
      </p:sp>
      <p:sp>
        <p:nvSpPr>
          <p:cNvPr id="5" name="TextBox 4">
            <a:extLst>
              <a:ext uri="{FF2B5EF4-FFF2-40B4-BE49-F238E27FC236}">
                <a16:creationId xmlns:a16="http://schemas.microsoft.com/office/drawing/2014/main" id="{ABCCA6F6-1409-49E1-A06B-2C6E9445B9A6}"/>
              </a:ext>
            </a:extLst>
          </p:cNvPr>
          <p:cNvSpPr txBox="1"/>
          <p:nvPr/>
        </p:nvSpPr>
        <p:spPr>
          <a:xfrm>
            <a:off x="3418015" y="1769400"/>
            <a:ext cx="8429106" cy="13249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914400" marR="0">
              <a:spcBef>
                <a:spcPts val="0"/>
              </a:spcBef>
              <a:spcAft>
                <a:spcPts val="0"/>
              </a:spcAft>
            </a:pPr>
            <a:r>
              <a:rPr lang="en-US" sz="2000" b="1" dirty="0">
                <a:solidFill>
                  <a:schemeClr val="accent6"/>
                </a:solidFill>
                <a:latin typeface="Roboto" panose="02000000000000000000" pitchFamily="2" charset="0"/>
                <a:ea typeface="Roboto" panose="02000000000000000000" pitchFamily="2" charset="0"/>
              </a:rPr>
              <a:t>According to one of the top dating outlets, the number one deal breaker on a first date is:</a:t>
            </a:r>
            <a:endParaRPr lang="en-US" sz="2000" b="1" dirty="0">
              <a:solidFill>
                <a:schemeClr val="accent6"/>
              </a:solidFill>
              <a:effectLst/>
              <a:latin typeface="Roboto" panose="02000000000000000000" pitchFamily="2" charset="0"/>
              <a:ea typeface="Roboto" panose="02000000000000000000" pitchFamily="2" charset="0"/>
            </a:endParaRPr>
          </a:p>
          <a:p>
            <a:pPr marL="285750" marR="0" indent="-285750">
              <a:lnSpc>
                <a:spcPct val="115000"/>
              </a:lnSpc>
              <a:spcBef>
                <a:spcPts val="500"/>
              </a:spcBef>
              <a:spcAft>
                <a:spcPts val="1000"/>
              </a:spcAft>
              <a:buFont typeface="Arial" panose="020B0604020202020204" pitchFamily="34" charset="0"/>
              <a:buChar char="•"/>
            </a:pPr>
            <a:endParaRPr kumimoji="0" lang="en-US" sz="2400" b="0" i="0" u="none" strike="noStrike" cap="none" spc="0" normalizeH="0" baseline="0" dirty="0">
              <a:ln>
                <a:noFill/>
              </a:ln>
              <a:solidFill>
                <a:schemeClr val="accent6"/>
              </a:solidFill>
              <a:effectLst/>
              <a:uFillTx/>
              <a:latin typeface="Roboto Light" panose="02000000000000000000" pitchFamily="2" charset="0"/>
              <a:ea typeface="Roboto Light" panose="02000000000000000000" pitchFamily="2" charset="0"/>
              <a:sym typeface="Calibri"/>
            </a:endParaRPr>
          </a:p>
        </p:txBody>
      </p:sp>
      <p:sp>
        <p:nvSpPr>
          <p:cNvPr id="16" name="TextBox 15">
            <a:extLst>
              <a:ext uri="{FF2B5EF4-FFF2-40B4-BE49-F238E27FC236}">
                <a16:creationId xmlns:a16="http://schemas.microsoft.com/office/drawing/2014/main" id="{955615C3-44F8-4BA2-B86E-FFE4BA88ABFC}"/>
              </a:ext>
            </a:extLst>
          </p:cNvPr>
          <p:cNvSpPr txBox="1"/>
          <p:nvPr/>
        </p:nvSpPr>
        <p:spPr>
          <a:xfrm>
            <a:off x="620973" y="185849"/>
            <a:ext cx="8075848"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I Should Have</a:t>
            </a:r>
          </a:p>
        </p:txBody>
      </p:sp>
      <p:sp>
        <p:nvSpPr>
          <p:cNvPr id="18" name="TextBox 17">
            <a:extLst>
              <a:ext uri="{FF2B5EF4-FFF2-40B4-BE49-F238E27FC236}">
                <a16:creationId xmlns:a16="http://schemas.microsoft.com/office/drawing/2014/main" id="{18E7DB28-A0DD-4B81-8C89-1A5AC4A519B8}"/>
              </a:ext>
            </a:extLst>
          </p:cNvPr>
          <p:cNvSpPr txBox="1"/>
          <p:nvPr/>
        </p:nvSpPr>
        <p:spPr>
          <a:xfrm>
            <a:off x="3796896" y="920338"/>
            <a:ext cx="403910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00B050"/>
                </a:solidFill>
                <a:effectLst/>
                <a:uFillTx/>
                <a:latin typeface="Roboto Light" panose="02000000000000000000" pitchFamily="2" charset="0"/>
                <a:ea typeface="Roboto Light" panose="02000000000000000000" pitchFamily="2" charset="0"/>
                <a:sym typeface="Calibri"/>
              </a:rPr>
              <a:t>Known That!</a:t>
            </a:r>
          </a:p>
        </p:txBody>
      </p:sp>
      <p:pic>
        <p:nvPicPr>
          <p:cNvPr id="20" name="Picture 19" descr="A picture containing drawing&#10;&#10;Description automatically generated">
            <a:extLst>
              <a:ext uri="{FF2B5EF4-FFF2-40B4-BE49-F238E27FC236}">
                <a16:creationId xmlns:a16="http://schemas.microsoft.com/office/drawing/2014/main" id="{F104C96D-EBB4-42C4-8B75-27CB9503FE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264" y="1268859"/>
            <a:ext cx="2770632" cy="4541520"/>
          </a:xfrm>
          <a:prstGeom prst="rect">
            <a:avLst/>
          </a:prstGeom>
        </p:spPr>
      </p:pic>
      <p:sp>
        <p:nvSpPr>
          <p:cNvPr id="22" name="TextBox 21">
            <a:extLst>
              <a:ext uri="{FF2B5EF4-FFF2-40B4-BE49-F238E27FC236}">
                <a16:creationId xmlns:a16="http://schemas.microsoft.com/office/drawing/2014/main" id="{4426EB12-428B-4607-942A-6067364D67A5}"/>
              </a:ext>
            </a:extLst>
          </p:cNvPr>
          <p:cNvSpPr txBox="1"/>
          <p:nvPr/>
        </p:nvSpPr>
        <p:spPr>
          <a:xfrm>
            <a:off x="218026" y="5655965"/>
            <a:ext cx="403910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Roboto Black" panose="02000000000000000000" pitchFamily="2" charset="0"/>
                <a:ea typeface="Roboto Black" panose="02000000000000000000" pitchFamily="2" charset="0"/>
                <a:sym typeface="Calibri"/>
              </a:rPr>
              <a:t>Blaze</a:t>
            </a:r>
            <a:r>
              <a:rPr kumimoji="0" lang="en-US" sz="2400" b="0" i="0" u="none" strike="noStrike" cap="none" spc="0" normalizeH="0" baseline="0" dirty="0">
                <a:ln>
                  <a:noFill/>
                </a:ln>
                <a:solidFill>
                  <a:schemeClr val="accent6"/>
                </a:solidFill>
                <a:effectLst/>
                <a:uFillTx/>
                <a:latin typeface="Roboto  "/>
                <a:sym typeface="Calibri"/>
              </a:rPr>
              <a:t> Bucks</a:t>
            </a:r>
          </a:p>
        </p:txBody>
      </p:sp>
      <p:sp>
        <p:nvSpPr>
          <p:cNvPr id="6" name="TextBox 5">
            <a:extLst>
              <a:ext uri="{FF2B5EF4-FFF2-40B4-BE49-F238E27FC236}">
                <a16:creationId xmlns:a16="http://schemas.microsoft.com/office/drawing/2014/main" id="{43A2DA92-7DE1-4302-A81D-C8AAA9ACAC97}"/>
              </a:ext>
            </a:extLst>
          </p:cNvPr>
          <p:cNvSpPr txBox="1"/>
          <p:nvPr/>
        </p:nvSpPr>
        <p:spPr>
          <a:xfrm>
            <a:off x="3929138" y="2983344"/>
            <a:ext cx="3506303"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Black" panose="02000000000000000000" pitchFamily="2" charset="0"/>
                <a:ea typeface="Roboto Black" panose="02000000000000000000" pitchFamily="2" charset="0"/>
              </a:rPr>
              <a:t>New York Reps</a:t>
            </a:r>
            <a:r>
              <a:rPr kumimoji="0" lang="en-US" sz="14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Jessica Crokos, Wantagh, New York</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Katie Smith, Livonia, New York</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John St. Pierre, Hauppauge, New York</a:t>
            </a:r>
          </a:p>
          <a:p>
            <a:pPr marL="0" marR="0" indent="0" algn="l" defTabSz="914400" rtl="0" fontAlgn="auto" latinLnBrk="0" hangingPunct="0">
              <a:lnSpc>
                <a:spcPct val="100000"/>
              </a:lnSpc>
              <a:spcBef>
                <a:spcPts val="0"/>
              </a:spcBef>
              <a:spcAft>
                <a:spcPts val="0"/>
              </a:spcAft>
              <a:buClrTx/>
              <a:buSzTx/>
              <a:buFontTx/>
              <a:buNone/>
              <a:tabLst/>
            </a:pPr>
            <a:endParaRPr lang="en-US" sz="1400" dirty="0">
              <a:latin typeface="Roboto Light" panose="02000000000000000000" pitchFamily="2" charset="0"/>
              <a:ea typeface="Roboto Light" panose="02000000000000000000" pitchFamily="2" charset="0"/>
            </a:endParaRPr>
          </a:p>
          <a:p>
            <a:pPr marL="0" marR="0" indent="0" algn="l" defTabSz="914400" rtl="0" fontAlgn="auto" latinLnBrk="0" hangingPunct="0">
              <a:lnSpc>
                <a:spcPct val="100000"/>
              </a:lnSpc>
              <a:spcBef>
                <a:spcPts val="0"/>
              </a:spcBef>
              <a:spcAft>
                <a:spcPts val="0"/>
              </a:spcAft>
              <a:buClrTx/>
              <a:buSzTx/>
              <a:buFontTx/>
              <a:buNone/>
              <a:tabLst/>
            </a:pPr>
            <a:endParaRPr lang="en-US" sz="1400" dirty="0">
              <a:latin typeface="Roboto Light" panose="02000000000000000000" pitchFamily="2" charset="0"/>
              <a:ea typeface="Roboto Light" panose="02000000000000000000" pitchFamily="2" charset="0"/>
            </a:endParaRPr>
          </a:p>
        </p:txBody>
      </p:sp>
      <p:sp>
        <p:nvSpPr>
          <p:cNvPr id="3" name="TextBox 2">
            <a:extLst>
              <a:ext uri="{FF2B5EF4-FFF2-40B4-BE49-F238E27FC236}">
                <a16:creationId xmlns:a16="http://schemas.microsoft.com/office/drawing/2014/main" id="{F4A78586-5ADC-46EF-AB91-3328C8679398}"/>
              </a:ext>
            </a:extLst>
          </p:cNvPr>
          <p:cNvSpPr txBox="1"/>
          <p:nvPr/>
        </p:nvSpPr>
        <p:spPr>
          <a:xfrm>
            <a:off x="8854439" y="-138428"/>
            <a:ext cx="3178811"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Bef>
                <a:spcPts val="0"/>
              </a:spcBef>
              <a:spcAft>
                <a:spcPts val="0"/>
              </a:spcAft>
            </a:pPr>
            <a:endParaRPr lang="en-US" dirty="0">
              <a:effectLst/>
            </a:endParaRPr>
          </a:p>
          <a:p>
            <a:pPr marL="342900" marR="0" lvl="0" indent="-342900">
              <a:spcBef>
                <a:spcPts val="0"/>
              </a:spcBef>
              <a:spcAft>
                <a:spcPts val="0"/>
              </a:spcAft>
              <a:buFont typeface="+mj-lt"/>
              <a:buAutoNum type="alphaLcPeriod"/>
            </a:pPr>
            <a:r>
              <a:rPr lang="en-US" sz="1200" dirty="0">
                <a:latin typeface="Roboto Light" panose="02000000000000000000" pitchFamily="2" charset="0"/>
                <a:ea typeface="Roboto Light" panose="02000000000000000000" pitchFamily="2" charset="0"/>
              </a:rPr>
              <a:t>They are already in a relationship.</a:t>
            </a:r>
            <a:r>
              <a:rPr lang="en-US" sz="1200" dirty="0">
                <a:effectLst/>
                <a:latin typeface="Roboto Light" panose="02000000000000000000" pitchFamily="2" charset="0"/>
                <a:ea typeface="Roboto Light" panose="02000000000000000000" pitchFamily="2" charset="0"/>
              </a:rPr>
              <a:t> </a:t>
            </a:r>
          </a:p>
          <a:p>
            <a:pPr marL="342900" marR="0" lvl="0" indent="-342900">
              <a:spcBef>
                <a:spcPts val="0"/>
              </a:spcBef>
              <a:spcAft>
                <a:spcPts val="0"/>
              </a:spcAft>
              <a:buFont typeface="+mj-lt"/>
              <a:buAutoNum type="alphaLcPeriod"/>
            </a:pPr>
            <a:r>
              <a:rPr lang="en-US" sz="1200" dirty="0">
                <a:latin typeface="Roboto Light" panose="02000000000000000000" pitchFamily="2" charset="0"/>
                <a:ea typeface="Roboto Light" panose="02000000000000000000" pitchFamily="2" charset="0"/>
              </a:rPr>
              <a:t>Poor hygiene.</a:t>
            </a:r>
          </a:p>
          <a:p>
            <a:pPr marL="342900" marR="0" lvl="0" indent="-342900">
              <a:spcBef>
                <a:spcPts val="0"/>
              </a:spcBef>
              <a:spcAft>
                <a:spcPts val="0"/>
              </a:spcAft>
              <a:buFont typeface="+mj-lt"/>
              <a:buAutoNum type="alphaLcPeriod"/>
            </a:pPr>
            <a:r>
              <a:rPr lang="en-US" sz="1200" dirty="0">
                <a:latin typeface="Roboto Light" panose="02000000000000000000" pitchFamily="2" charset="0"/>
                <a:ea typeface="Roboto Light" panose="02000000000000000000" pitchFamily="2" charset="0"/>
              </a:rPr>
              <a:t>Talking about an ex.</a:t>
            </a:r>
            <a:endParaRPr lang="en-US" sz="1200" dirty="0">
              <a:effectLst/>
              <a:latin typeface="Roboto Light" panose="02000000000000000000" pitchFamily="2" charset="0"/>
              <a:ea typeface="Roboto Light" panose="02000000000000000000" pitchFamily="2" charset="0"/>
            </a:endParaRP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Ordering a healthy meal.</a:t>
            </a: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Being on your telephone.</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3" name="TextBox 12">
            <a:extLst>
              <a:ext uri="{FF2B5EF4-FFF2-40B4-BE49-F238E27FC236}">
                <a16:creationId xmlns:a16="http://schemas.microsoft.com/office/drawing/2014/main" id="{996528A9-40C6-4F0E-AEDF-B9BF758F3A68}"/>
              </a:ext>
            </a:extLst>
          </p:cNvPr>
          <p:cNvSpPr txBox="1"/>
          <p:nvPr/>
        </p:nvSpPr>
        <p:spPr>
          <a:xfrm>
            <a:off x="7567683" y="2501774"/>
            <a:ext cx="4279437" cy="3693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US" b="0" i="0" dirty="0">
                <a:solidFill>
                  <a:srgbClr val="101010"/>
                </a:solidFill>
                <a:effectLst/>
                <a:latin typeface="Roboto" panose="02000000000000000000" pitchFamily="2" charset="0"/>
                <a:ea typeface="Roboto" panose="02000000000000000000" pitchFamily="2" charset="0"/>
              </a:rPr>
              <a:t>A study shows that women are attracted to men wearing blue.</a:t>
            </a:r>
          </a:p>
          <a:p>
            <a:endParaRPr lang="en-US" b="0" i="0" dirty="0">
              <a:solidFill>
                <a:srgbClr val="101010"/>
              </a:solidFill>
              <a:effectLst/>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US" dirty="0">
                <a:solidFill>
                  <a:srgbClr val="101010"/>
                </a:solidFill>
                <a:latin typeface="Roboto" panose="02000000000000000000" pitchFamily="2" charset="0"/>
                <a:ea typeface="Roboto" panose="02000000000000000000" pitchFamily="2" charset="0"/>
              </a:rPr>
              <a:t>According to one dating specialist, never cook dinner for someone until the third date is completed.</a:t>
            </a:r>
          </a:p>
          <a:p>
            <a:pPr marL="285750" indent="-285750">
              <a:buFont typeface="Arial" panose="020B0604020202020204" pitchFamily="34" charset="0"/>
              <a:buChar char="•"/>
            </a:pPr>
            <a:endParaRPr lang="en-US" dirty="0">
              <a:solidFill>
                <a:srgbClr val="101010"/>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US" dirty="0">
                <a:solidFill>
                  <a:srgbClr val="101010"/>
                </a:solidFill>
                <a:latin typeface="Roboto" panose="02000000000000000000" pitchFamily="2" charset="0"/>
                <a:ea typeface="Roboto" panose="02000000000000000000" pitchFamily="2" charset="0"/>
              </a:rPr>
              <a:t>Movie theaters and restaurants are not good places for date.</a:t>
            </a:r>
          </a:p>
          <a:p>
            <a:pPr marL="285750" indent="-285750">
              <a:buFont typeface="Arial" panose="020B0604020202020204" pitchFamily="34" charset="0"/>
              <a:buChar char="•"/>
            </a:pPr>
            <a:endParaRPr lang="en-US" dirty="0">
              <a:solidFill>
                <a:srgbClr val="101010"/>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US" dirty="0">
                <a:solidFill>
                  <a:srgbClr val="101010"/>
                </a:solidFill>
                <a:latin typeface="Roboto" panose="02000000000000000000" pitchFamily="2" charset="0"/>
                <a:ea typeface="Roboto" panose="02000000000000000000" pitchFamily="2" charset="0"/>
              </a:rPr>
              <a:t>Malls, coffee shops, colleges and schools are better places for dating because they are more open.</a:t>
            </a:r>
            <a:endParaRPr lang="en-US" dirty="0">
              <a:latin typeface="Roboto" panose="02000000000000000000" pitchFamily="2" charset="0"/>
              <a:ea typeface="Roboto" panose="02000000000000000000" pitchFamily="2" charset="0"/>
            </a:endParaRPr>
          </a:p>
        </p:txBody>
      </p:sp>
      <p:pic>
        <p:nvPicPr>
          <p:cNvPr id="1026" name="Picture 2" descr="Dating apps are destroying love - Insider">
            <a:extLst>
              <a:ext uri="{FF2B5EF4-FFF2-40B4-BE49-F238E27FC236}">
                <a16:creationId xmlns:a16="http://schemas.microsoft.com/office/drawing/2014/main" id="{374E8E9A-368C-4544-81EA-532ADF899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138" y="4038945"/>
            <a:ext cx="3506303" cy="262634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49307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BDDE87-F3CA-4432-A921-DB09D38EE53B}"/>
              </a:ext>
            </a:extLst>
          </p:cNvPr>
          <p:cNvSpPr txBox="1"/>
          <p:nvPr/>
        </p:nvSpPr>
        <p:spPr>
          <a:xfrm>
            <a:off x="490506" y="260392"/>
            <a:ext cx="103248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Roboto "/>
              <a:sym typeface="Calibri"/>
            </a:endParaRPr>
          </a:p>
        </p:txBody>
      </p:sp>
      <p:sp>
        <p:nvSpPr>
          <p:cNvPr id="5" name="TextBox 4">
            <a:extLst>
              <a:ext uri="{FF2B5EF4-FFF2-40B4-BE49-F238E27FC236}">
                <a16:creationId xmlns:a16="http://schemas.microsoft.com/office/drawing/2014/main" id="{ABCCA6F6-1409-49E1-A06B-2C6E9445B9A6}"/>
              </a:ext>
            </a:extLst>
          </p:cNvPr>
          <p:cNvSpPr txBox="1"/>
          <p:nvPr/>
        </p:nvSpPr>
        <p:spPr>
          <a:xfrm>
            <a:off x="3418015" y="1769400"/>
            <a:ext cx="8429106" cy="13249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914400" marR="0">
              <a:spcBef>
                <a:spcPts val="0"/>
              </a:spcBef>
              <a:spcAft>
                <a:spcPts val="0"/>
              </a:spcAft>
            </a:pPr>
            <a:r>
              <a:rPr lang="en-US" sz="2000" b="1" dirty="0">
                <a:solidFill>
                  <a:schemeClr val="accent6"/>
                </a:solidFill>
                <a:latin typeface="Roboto" panose="02000000000000000000" pitchFamily="2" charset="0"/>
                <a:ea typeface="Roboto" panose="02000000000000000000" pitchFamily="2" charset="0"/>
              </a:rPr>
              <a:t>According to one of the top dating outlets, the number one deal breaker on a first date is:</a:t>
            </a:r>
            <a:endParaRPr lang="en-US" sz="2000" b="1" dirty="0">
              <a:solidFill>
                <a:schemeClr val="accent6"/>
              </a:solidFill>
              <a:effectLst/>
              <a:latin typeface="Roboto" panose="02000000000000000000" pitchFamily="2" charset="0"/>
              <a:ea typeface="Roboto" panose="02000000000000000000" pitchFamily="2" charset="0"/>
            </a:endParaRPr>
          </a:p>
          <a:p>
            <a:pPr marL="285750" marR="0" indent="-285750">
              <a:lnSpc>
                <a:spcPct val="115000"/>
              </a:lnSpc>
              <a:spcBef>
                <a:spcPts val="500"/>
              </a:spcBef>
              <a:spcAft>
                <a:spcPts val="1000"/>
              </a:spcAft>
              <a:buFont typeface="Arial" panose="020B0604020202020204" pitchFamily="34" charset="0"/>
              <a:buChar char="•"/>
            </a:pPr>
            <a:endParaRPr kumimoji="0" lang="en-US" sz="2400" b="0" i="0" u="none" strike="noStrike" cap="none" spc="0" normalizeH="0" baseline="0" dirty="0">
              <a:ln>
                <a:noFill/>
              </a:ln>
              <a:solidFill>
                <a:schemeClr val="accent6"/>
              </a:solidFill>
              <a:effectLst/>
              <a:uFillTx/>
              <a:latin typeface="Roboto Light" panose="02000000000000000000" pitchFamily="2" charset="0"/>
              <a:ea typeface="Roboto Light" panose="02000000000000000000" pitchFamily="2" charset="0"/>
              <a:sym typeface="Calibri"/>
            </a:endParaRPr>
          </a:p>
        </p:txBody>
      </p:sp>
      <p:sp>
        <p:nvSpPr>
          <p:cNvPr id="16" name="TextBox 15">
            <a:extLst>
              <a:ext uri="{FF2B5EF4-FFF2-40B4-BE49-F238E27FC236}">
                <a16:creationId xmlns:a16="http://schemas.microsoft.com/office/drawing/2014/main" id="{955615C3-44F8-4BA2-B86E-FFE4BA88ABFC}"/>
              </a:ext>
            </a:extLst>
          </p:cNvPr>
          <p:cNvSpPr txBox="1"/>
          <p:nvPr/>
        </p:nvSpPr>
        <p:spPr>
          <a:xfrm>
            <a:off x="573206" y="185849"/>
            <a:ext cx="8123615"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I Should Have</a:t>
            </a:r>
          </a:p>
        </p:txBody>
      </p:sp>
      <p:sp>
        <p:nvSpPr>
          <p:cNvPr id="18" name="TextBox 17">
            <a:extLst>
              <a:ext uri="{FF2B5EF4-FFF2-40B4-BE49-F238E27FC236}">
                <a16:creationId xmlns:a16="http://schemas.microsoft.com/office/drawing/2014/main" id="{18E7DB28-A0DD-4B81-8C89-1A5AC4A519B8}"/>
              </a:ext>
            </a:extLst>
          </p:cNvPr>
          <p:cNvSpPr txBox="1"/>
          <p:nvPr/>
        </p:nvSpPr>
        <p:spPr>
          <a:xfrm>
            <a:off x="3796896" y="920338"/>
            <a:ext cx="403910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00B050"/>
                </a:solidFill>
                <a:effectLst/>
                <a:uFillTx/>
                <a:latin typeface="Roboto Light" panose="02000000000000000000" pitchFamily="2" charset="0"/>
                <a:ea typeface="Roboto Light" panose="02000000000000000000" pitchFamily="2" charset="0"/>
                <a:sym typeface="Calibri"/>
              </a:rPr>
              <a:t>Known That!</a:t>
            </a:r>
          </a:p>
        </p:txBody>
      </p:sp>
      <p:pic>
        <p:nvPicPr>
          <p:cNvPr id="20" name="Picture 19" descr="A picture containing drawing&#10;&#10;Description automatically generated">
            <a:extLst>
              <a:ext uri="{FF2B5EF4-FFF2-40B4-BE49-F238E27FC236}">
                <a16:creationId xmlns:a16="http://schemas.microsoft.com/office/drawing/2014/main" id="{F104C96D-EBB4-42C4-8B75-27CB9503FE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264" y="1268859"/>
            <a:ext cx="2770632" cy="4541520"/>
          </a:xfrm>
          <a:prstGeom prst="rect">
            <a:avLst/>
          </a:prstGeom>
        </p:spPr>
      </p:pic>
      <p:sp>
        <p:nvSpPr>
          <p:cNvPr id="22" name="TextBox 21">
            <a:extLst>
              <a:ext uri="{FF2B5EF4-FFF2-40B4-BE49-F238E27FC236}">
                <a16:creationId xmlns:a16="http://schemas.microsoft.com/office/drawing/2014/main" id="{4426EB12-428B-4607-942A-6067364D67A5}"/>
              </a:ext>
            </a:extLst>
          </p:cNvPr>
          <p:cNvSpPr txBox="1"/>
          <p:nvPr/>
        </p:nvSpPr>
        <p:spPr>
          <a:xfrm>
            <a:off x="218026" y="5655965"/>
            <a:ext cx="403910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Roboto Black" panose="02000000000000000000" pitchFamily="2" charset="0"/>
                <a:ea typeface="Roboto Black" panose="02000000000000000000" pitchFamily="2" charset="0"/>
                <a:sym typeface="Calibri"/>
              </a:rPr>
              <a:t>Blaze</a:t>
            </a:r>
            <a:r>
              <a:rPr kumimoji="0" lang="en-US" sz="2400" b="0" i="0" u="none" strike="noStrike" cap="none" spc="0" normalizeH="0" baseline="0" dirty="0">
                <a:ln>
                  <a:noFill/>
                </a:ln>
                <a:solidFill>
                  <a:schemeClr val="accent6"/>
                </a:solidFill>
                <a:effectLst/>
                <a:uFillTx/>
                <a:latin typeface="Roboto  "/>
                <a:sym typeface="Calibri"/>
              </a:rPr>
              <a:t> Bucks</a:t>
            </a:r>
          </a:p>
        </p:txBody>
      </p:sp>
      <p:sp>
        <p:nvSpPr>
          <p:cNvPr id="6" name="TextBox 5">
            <a:extLst>
              <a:ext uri="{FF2B5EF4-FFF2-40B4-BE49-F238E27FC236}">
                <a16:creationId xmlns:a16="http://schemas.microsoft.com/office/drawing/2014/main" id="{43A2DA92-7DE1-4302-A81D-C8AAA9ACAC97}"/>
              </a:ext>
            </a:extLst>
          </p:cNvPr>
          <p:cNvSpPr txBox="1"/>
          <p:nvPr/>
        </p:nvSpPr>
        <p:spPr>
          <a:xfrm>
            <a:off x="3797677" y="2965865"/>
            <a:ext cx="3506303"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Black" panose="02000000000000000000" pitchFamily="2" charset="0"/>
                <a:ea typeface="Roboto Black" panose="02000000000000000000" pitchFamily="2" charset="0"/>
              </a:rPr>
              <a:t>New York Reps</a:t>
            </a:r>
            <a:r>
              <a:rPr kumimoji="0" lang="en-US" sz="14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Jessica Crokos, Wantagh, New York</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Katie Smith, Livonia, New York</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John St. Pierre, Hauppauge, New York</a:t>
            </a:r>
          </a:p>
          <a:p>
            <a:pPr marL="0" marR="0" indent="0" algn="l" defTabSz="914400" rtl="0" fontAlgn="auto" latinLnBrk="0" hangingPunct="0">
              <a:lnSpc>
                <a:spcPct val="100000"/>
              </a:lnSpc>
              <a:spcBef>
                <a:spcPts val="0"/>
              </a:spcBef>
              <a:spcAft>
                <a:spcPts val="0"/>
              </a:spcAft>
              <a:buClrTx/>
              <a:buSzTx/>
              <a:buFontTx/>
              <a:buNone/>
              <a:tabLst/>
            </a:pPr>
            <a:endParaRPr lang="en-US" sz="1400" dirty="0">
              <a:latin typeface="Roboto Light" panose="02000000000000000000" pitchFamily="2" charset="0"/>
              <a:ea typeface="Roboto Light" panose="02000000000000000000" pitchFamily="2" charset="0"/>
            </a:endParaRPr>
          </a:p>
          <a:p>
            <a:pPr marL="0" marR="0" indent="0" algn="l" defTabSz="914400" rtl="0" fontAlgn="auto" latinLnBrk="0" hangingPunct="0">
              <a:lnSpc>
                <a:spcPct val="100000"/>
              </a:lnSpc>
              <a:spcBef>
                <a:spcPts val="0"/>
              </a:spcBef>
              <a:spcAft>
                <a:spcPts val="0"/>
              </a:spcAft>
              <a:buClrTx/>
              <a:buSzTx/>
              <a:buFontTx/>
              <a:buNone/>
              <a:tabLst/>
            </a:pPr>
            <a:endParaRPr lang="en-US" sz="1400" dirty="0">
              <a:latin typeface="Roboto Light" panose="02000000000000000000" pitchFamily="2" charset="0"/>
              <a:ea typeface="Roboto Light" panose="02000000000000000000" pitchFamily="2" charset="0"/>
            </a:endParaRPr>
          </a:p>
        </p:txBody>
      </p:sp>
      <p:sp>
        <p:nvSpPr>
          <p:cNvPr id="3" name="TextBox 2">
            <a:extLst>
              <a:ext uri="{FF2B5EF4-FFF2-40B4-BE49-F238E27FC236}">
                <a16:creationId xmlns:a16="http://schemas.microsoft.com/office/drawing/2014/main" id="{F4A78586-5ADC-46EF-AB91-3328C8679398}"/>
              </a:ext>
            </a:extLst>
          </p:cNvPr>
          <p:cNvSpPr txBox="1"/>
          <p:nvPr/>
        </p:nvSpPr>
        <p:spPr>
          <a:xfrm>
            <a:off x="8854439" y="-138428"/>
            <a:ext cx="3066072"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Bef>
                <a:spcPts val="0"/>
              </a:spcBef>
              <a:spcAft>
                <a:spcPts val="0"/>
              </a:spcAft>
            </a:pPr>
            <a:endParaRPr lang="en-US" dirty="0">
              <a:effectLst/>
            </a:endParaRPr>
          </a:p>
          <a:p>
            <a:pPr marL="342900" marR="0" lvl="0" indent="-342900">
              <a:spcBef>
                <a:spcPts val="0"/>
              </a:spcBef>
              <a:spcAft>
                <a:spcPts val="0"/>
              </a:spcAft>
              <a:buFont typeface="+mj-lt"/>
              <a:buAutoNum type="alphaLcPeriod"/>
            </a:pPr>
            <a:r>
              <a:rPr lang="en-US" sz="1200" dirty="0">
                <a:latin typeface="Roboto Light" panose="02000000000000000000" pitchFamily="2" charset="0"/>
                <a:ea typeface="Roboto Light" panose="02000000000000000000" pitchFamily="2" charset="0"/>
              </a:rPr>
              <a:t>They are already in a relationship.</a:t>
            </a:r>
            <a:r>
              <a:rPr lang="en-US" sz="1200" dirty="0">
                <a:effectLst/>
                <a:latin typeface="Roboto Light" panose="02000000000000000000" pitchFamily="2" charset="0"/>
                <a:ea typeface="Roboto Light" panose="02000000000000000000" pitchFamily="2" charset="0"/>
              </a:rPr>
              <a:t> </a:t>
            </a:r>
          </a:p>
          <a:p>
            <a:pPr marL="342900" marR="0" lvl="0" indent="-342900">
              <a:spcBef>
                <a:spcPts val="0"/>
              </a:spcBef>
              <a:spcAft>
                <a:spcPts val="0"/>
              </a:spcAft>
              <a:buFont typeface="+mj-lt"/>
              <a:buAutoNum type="alphaLcPeriod"/>
            </a:pPr>
            <a:r>
              <a:rPr lang="en-US" sz="1200" dirty="0">
                <a:latin typeface="Roboto Light" panose="02000000000000000000" pitchFamily="2" charset="0"/>
                <a:ea typeface="Roboto Light" panose="02000000000000000000" pitchFamily="2" charset="0"/>
              </a:rPr>
              <a:t>Poor hygiene.</a:t>
            </a:r>
          </a:p>
          <a:p>
            <a:pPr marL="342900" marR="0" lvl="0" indent="-342900">
              <a:spcBef>
                <a:spcPts val="0"/>
              </a:spcBef>
              <a:spcAft>
                <a:spcPts val="0"/>
              </a:spcAft>
              <a:buFont typeface="+mj-lt"/>
              <a:buAutoNum type="alphaLcPeriod"/>
            </a:pPr>
            <a:r>
              <a:rPr lang="en-US" sz="1200" dirty="0">
                <a:latin typeface="Roboto Light" panose="02000000000000000000" pitchFamily="2" charset="0"/>
                <a:ea typeface="Roboto Light" panose="02000000000000000000" pitchFamily="2" charset="0"/>
              </a:rPr>
              <a:t>Talking about an ex.</a:t>
            </a:r>
            <a:endParaRPr lang="en-US" sz="1200" dirty="0">
              <a:effectLst/>
              <a:latin typeface="Roboto Light" panose="02000000000000000000" pitchFamily="2" charset="0"/>
              <a:ea typeface="Roboto Light" panose="02000000000000000000" pitchFamily="2" charset="0"/>
            </a:endParaRP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Ordering a healthy meal.</a:t>
            </a: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Being on your telephone.</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3" name="TextBox 12">
            <a:extLst>
              <a:ext uri="{FF2B5EF4-FFF2-40B4-BE49-F238E27FC236}">
                <a16:creationId xmlns:a16="http://schemas.microsoft.com/office/drawing/2014/main" id="{996528A9-40C6-4F0E-AEDF-B9BF758F3A68}"/>
              </a:ext>
            </a:extLst>
          </p:cNvPr>
          <p:cNvSpPr txBox="1"/>
          <p:nvPr/>
        </p:nvSpPr>
        <p:spPr>
          <a:xfrm>
            <a:off x="7567683" y="2477617"/>
            <a:ext cx="4279437"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Saying the name of the other person at least twice during a conversation in a date leads to instant link. That is because saying out the name means connectiveness and attentiveness.</a:t>
            </a:r>
          </a:p>
        </p:txBody>
      </p:sp>
      <p:pic>
        <p:nvPicPr>
          <p:cNvPr id="2050" name="Picture 2" descr="Here's how your love life can survive COVID-19 | AZ Big Media">
            <a:extLst>
              <a:ext uri="{FF2B5EF4-FFF2-40B4-BE49-F238E27FC236}">
                <a16:creationId xmlns:a16="http://schemas.microsoft.com/office/drawing/2014/main" id="{739DAC0E-F610-4B88-8BE9-AC74603F73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2477" y="3998465"/>
            <a:ext cx="3696701" cy="246446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Love And Dating In Chicago During COVID-19 | WBEZ Chicago">
            <a:extLst>
              <a:ext uri="{FF2B5EF4-FFF2-40B4-BE49-F238E27FC236}">
                <a16:creationId xmlns:a16="http://schemas.microsoft.com/office/drawing/2014/main" id="{E7E3EBD9-B744-4237-B604-B71CC88963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7309" y="4114132"/>
            <a:ext cx="4181564" cy="219532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07099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BDDE87-F3CA-4432-A921-DB09D38EE53B}"/>
              </a:ext>
            </a:extLst>
          </p:cNvPr>
          <p:cNvSpPr txBox="1"/>
          <p:nvPr/>
        </p:nvSpPr>
        <p:spPr>
          <a:xfrm>
            <a:off x="490506" y="260392"/>
            <a:ext cx="103248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Roboto "/>
              <a:sym typeface="Calibri"/>
            </a:endParaRPr>
          </a:p>
        </p:txBody>
      </p:sp>
      <p:sp>
        <p:nvSpPr>
          <p:cNvPr id="5" name="TextBox 4">
            <a:extLst>
              <a:ext uri="{FF2B5EF4-FFF2-40B4-BE49-F238E27FC236}">
                <a16:creationId xmlns:a16="http://schemas.microsoft.com/office/drawing/2014/main" id="{ABCCA6F6-1409-49E1-A06B-2C6E9445B9A6}"/>
              </a:ext>
            </a:extLst>
          </p:cNvPr>
          <p:cNvSpPr txBox="1"/>
          <p:nvPr/>
        </p:nvSpPr>
        <p:spPr>
          <a:xfrm>
            <a:off x="3418015" y="1769400"/>
            <a:ext cx="8429106" cy="13249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914400" marR="0">
              <a:spcBef>
                <a:spcPts val="0"/>
              </a:spcBef>
              <a:spcAft>
                <a:spcPts val="0"/>
              </a:spcAft>
            </a:pPr>
            <a:r>
              <a:rPr lang="en-US" sz="2000" b="1" dirty="0">
                <a:solidFill>
                  <a:schemeClr val="accent6"/>
                </a:solidFill>
                <a:latin typeface="Roboto" panose="02000000000000000000" pitchFamily="2" charset="0"/>
                <a:ea typeface="Roboto" panose="02000000000000000000" pitchFamily="2" charset="0"/>
              </a:rPr>
              <a:t>According to one of the top dating outlets, the number one deal breaker on a first date is:</a:t>
            </a:r>
            <a:endParaRPr lang="en-US" sz="2000" b="1" dirty="0">
              <a:solidFill>
                <a:schemeClr val="accent6"/>
              </a:solidFill>
              <a:effectLst/>
              <a:latin typeface="Roboto" panose="02000000000000000000" pitchFamily="2" charset="0"/>
              <a:ea typeface="Roboto" panose="02000000000000000000" pitchFamily="2" charset="0"/>
            </a:endParaRPr>
          </a:p>
          <a:p>
            <a:pPr marL="285750" marR="0" indent="-285750">
              <a:lnSpc>
                <a:spcPct val="115000"/>
              </a:lnSpc>
              <a:spcBef>
                <a:spcPts val="500"/>
              </a:spcBef>
              <a:spcAft>
                <a:spcPts val="1000"/>
              </a:spcAft>
              <a:buFont typeface="Arial" panose="020B0604020202020204" pitchFamily="34" charset="0"/>
              <a:buChar char="•"/>
            </a:pPr>
            <a:endParaRPr kumimoji="0" lang="en-US" sz="2400" b="0" i="0" u="none" strike="noStrike" cap="none" spc="0" normalizeH="0" baseline="0" dirty="0">
              <a:ln>
                <a:noFill/>
              </a:ln>
              <a:solidFill>
                <a:schemeClr val="accent6"/>
              </a:solidFill>
              <a:effectLst/>
              <a:uFillTx/>
              <a:latin typeface="Roboto Light" panose="02000000000000000000" pitchFamily="2" charset="0"/>
              <a:ea typeface="Roboto Light" panose="02000000000000000000" pitchFamily="2" charset="0"/>
              <a:sym typeface="Calibri"/>
            </a:endParaRPr>
          </a:p>
        </p:txBody>
      </p:sp>
      <p:sp>
        <p:nvSpPr>
          <p:cNvPr id="16" name="TextBox 15">
            <a:extLst>
              <a:ext uri="{FF2B5EF4-FFF2-40B4-BE49-F238E27FC236}">
                <a16:creationId xmlns:a16="http://schemas.microsoft.com/office/drawing/2014/main" id="{955615C3-44F8-4BA2-B86E-FFE4BA88ABFC}"/>
              </a:ext>
            </a:extLst>
          </p:cNvPr>
          <p:cNvSpPr txBox="1"/>
          <p:nvPr/>
        </p:nvSpPr>
        <p:spPr>
          <a:xfrm>
            <a:off x="573206" y="185849"/>
            <a:ext cx="8123615"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I Should Have</a:t>
            </a:r>
          </a:p>
        </p:txBody>
      </p:sp>
      <p:sp>
        <p:nvSpPr>
          <p:cNvPr id="18" name="TextBox 17">
            <a:extLst>
              <a:ext uri="{FF2B5EF4-FFF2-40B4-BE49-F238E27FC236}">
                <a16:creationId xmlns:a16="http://schemas.microsoft.com/office/drawing/2014/main" id="{18E7DB28-A0DD-4B81-8C89-1A5AC4A519B8}"/>
              </a:ext>
            </a:extLst>
          </p:cNvPr>
          <p:cNvSpPr txBox="1"/>
          <p:nvPr/>
        </p:nvSpPr>
        <p:spPr>
          <a:xfrm>
            <a:off x="3796896" y="920338"/>
            <a:ext cx="403910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00B050"/>
                </a:solidFill>
                <a:effectLst/>
                <a:uFillTx/>
                <a:latin typeface="Roboto Light" panose="02000000000000000000" pitchFamily="2" charset="0"/>
                <a:ea typeface="Roboto Light" panose="02000000000000000000" pitchFamily="2" charset="0"/>
                <a:sym typeface="Calibri"/>
              </a:rPr>
              <a:t>Known That!</a:t>
            </a:r>
          </a:p>
        </p:txBody>
      </p:sp>
      <p:pic>
        <p:nvPicPr>
          <p:cNvPr id="20" name="Picture 19" descr="A picture containing drawing&#10;&#10;Description automatically generated">
            <a:extLst>
              <a:ext uri="{FF2B5EF4-FFF2-40B4-BE49-F238E27FC236}">
                <a16:creationId xmlns:a16="http://schemas.microsoft.com/office/drawing/2014/main" id="{F104C96D-EBB4-42C4-8B75-27CB9503FE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264" y="1268859"/>
            <a:ext cx="2770632" cy="4541520"/>
          </a:xfrm>
          <a:prstGeom prst="rect">
            <a:avLst/>
          </a:prstGeom>
        </p:spPr>
      </p:pic>
      <p:sp>
        <p:nvSpPr>
          <p:cNvPr id="22" name="TextBox 21">
            <a:extLst>
              <a:ext uri="{FF2B5EF4-FFF2-40B4-BE49-F238E27FC236}">
                <a16:creationId xmlns:a16="http://schemas.microsoft.com/office/drawing/2014/main" id="{4426EB12-428B-4607-942A-6067364D67A5}"/>
              </a:ext>
            </a:extLst>
          </p:cNvPr>
          <p:cNvSpPr txBox="1"/>
          <p:nvPr/>
        </p:nvSpPr>
        <p:spPr>
          <a:xfrm>
            <a:off x="218026" y="5655965"/>
            <a:ext cx="403910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Roboto Black" panose="02000000000000000000" pitchFamily="2" charset="0"/>
                <a:ea typeface="Roboto Black" panose="02000000000000000000" pitchFamily="2" charset="0"/>
                <a:sym typeface="Calibri"/>
              </a:rPr>
              <a:t>Blaze</a:t>
            </a:r>
            <a:r>
              <a:rPr kumimoji="0" lang="en-US" sz="2400" b="0" i="0" u="none" strike="noStrike" cap="none" spc="0" normalizeH="0" baseline="0" dirty="0">
                <a:ln>
                  <a:noFill/>
                </a:ln>
                <a:solidFill>
                  <a:schemeClr val="accent6"/>
                </a:solidFill>
                <a:effectLst/>
                <a:uFillTx/>
                <a:latin typeface="Roboto  "/>
                <a:sym typeface="Calibri"/>
              </a:rPr>
              <a:t> Bucks</a:t>
            </a:r>
          </a:p>
        </p:txBody>
      </p:sp>
      <p:sp>
        <p:nvSpPr>
          <p:cNvPr id="6" name="TextBox 5">
            <a:extLst>
              <a:ext uri="{FF2B5EF4-FFF2-40B4-BE49-F238E27FC236}">
                <a16:creationId xmlns:a16="http://schemas.microsoft.com/office/drawing/2014/main" id="{43A2DA92-7DE1-4302-A81D-C8AAA9ACAC97}"/>
              </a:ext>
            </a:extLst>
          </p:cNvPr>
          <p:cNvSpPr txBox="1"/>
          <p:nvPr/>
        </p:nvSpPr>
        <p:spPr>
          <a:xfrm>
            <a:off x="3797677" y="2965865"/>
            <a:ext cx="3506303"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Black" panose="02000000000000000000" pitchFamily="2" charset="0"/>
                <a:ea typeface="Roboto Black" panose="02000000000000000000" pitchFamily="2" charset="0"/>
              </a:rPr>
              <a:t>New York Reps</a:t>
            </a:r>
            <a:r>
              <a:rPr kumimoji="0" lang="en-US" sz="14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Jessica Crokos, Wantagh, New York</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Katie Smith, Livonia, New York</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John St. Pierre, Hauppauge, New York</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 </a:t>
            </a:r>
          </a:p>
          <a:p>
            <a:pPr marL="0" marR="0" indent="0" algn="l" defTabSz="914400" rtl="0" fontAlgn="auto" latinLnBrk="0" hangingPunct="0">
              <a:lnSpc>
                <a:spcPct val="100000"/>
              </a:lnSpc>
              <a:spcBef>
                <a:spcPts val="0"/>
              </a:spcBef>
              <a:spcAft>
                <a:spcPts val="0"/>
              </a:spcAft>
              <a:buClrTx/>
              <a:buSzTx/>
              <a:buFontTx/>
              <a:buNone/>
              <a:tabLst/>
            </a:pPr>
            <a:endParaRPr lang="en-US" sz="1400" dirty="0">
              <a:latin typeface="Roboto Light" panose="02000000000000000000" pitchFamily="2" charset="0"/>
              <a:ea typeface="Roboto Light" panose="02000000000000000000" pitchFamily="2" charset="0"/>
            </a:endParaRPr>
          </a:p>
        </p:txBody>
      </p:sp>
      <p:sp>
        <p:nvSpPr>
          <p:cNvPr id="3" name="TextBox 2">
            <a:extLst>
              <a:ext uri="{FF2B5EF4-FFF2-40B4-BE49-F238E27FC236}">
                <a16:creationId xmlns:a16="http://schemas.microsoft.com/office/drawing/2014/main" id="{F4A78586-5ADC-46EF-AB91-3328C8679398}"/>
              </a:ext>
            </a:extLst>
          </p:cNvPr>
          <p:cNvSpPr txBox="1"/>
          <p:nvPr/>
        </p:nvSpPr>
        <p:spPr>
          <a:xfrm>
            <a:off x="8854439" y="-138428"/>
            <a:ext cx="3286761"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Bef>
                <a:spcPts val="0"/>
              </a:spcBef>
              <a:spcAft>
                <a:spcPts val="0"/>
              </a:spcAft>
            </a:pPr>
            <a:endParaRPr lang="en-US" dirty="0">
              <a:effectLst/>
            </a:endParaRPr>
          </a:p>
          <a:p>
            <a:pPr marL="342900" marR="0" lvl="0" indent="-342900">
              <a:spcBef>
                <a:spcPts val="0"/>
              </a:spcBef>
              <a:spcAft>
                <a:spcPts val="0"/>
              </a:spcAft>
              <a:buFont typeface="+mj-lt"/>
              <a:buAutoNum type="alphaLcPeriod"/>
            </a:pPr>
            <a:r>
              <a:rPr lang="en-US" sz="1200" dirty="0">
                <a:latin typeface="Roboto Light" panose="02000000000000000000" pitchFamily="2" charset="0"/>
                <a:ea typeface="Roboto Light" panose="02000000000000000000" pitchFamily="2" charset="0"/>
              </a:rPr>
              <a:t>They are already in a relationship.</a:t>
            </a:r>
            <a:r>
              <a:rPr lang="en-US" sz="1200" dirty="0">
                <a:effectLst/>
                <a:latin typeface="Roboto Light" panose="02000000000000000000" pitchFamily="2" charset="0"/>
                <a:ea typeface="Roboto Light" panose="02000000000000000000" pitchFamily="2" charset="0"/>
              </a:rPr>
              <a:t> </a:t>
            </a:r>
          </a:p>
          <a:p>
            <a:pPr marL="342900" marR="0" lvl="0" indent="-342900">
              <a:spcBef>
                <a:spcPts val="0"/>
              </a:spcBef>
              <a:spcAft>
                <a:spcPts val="0"/>
              </a:spcAft>
              <a:buFont typeface="+mj-lt"/>
              <a:buAutoNum type="alphaLcPeriod"/>
            </a:pPr>
            <a:r>
              <a:rPr lang="en-US" sz="1200" dirty="0">
                <a:latin typeface="Roboto Light" panose="02000000000000000000" pitchFamily="2" charset="0"/>
                <a:ea typeface="Roboto Light" panose="02000000000000000000" pitchFamily="2" charset="0"/>
              </a:rPr>
              <a:t>Poor hygiene.</a:t>
            </a:r>
          </a:p>
          <a:p>
            <a:pPr marL="342900" marR="0" lvl="0" indent="-342900">
              <a:spcBef>
                <a:spcPts val="0"/>
              </a:spcBef>
              <a:spcAft>
                <a:spcPts val="0"/>
              </a:spcAft>
              <a:buFont typeface="+mj-lt"/>
              <a:buAutoNum type="alphaLcPeriod"/>
            </a:pPr>
            <a:r>
              <a:rPr lang="en-US" sz="1200" dirty="0">
                <a:latin typeface="Roboto Light" panose="02000000000000000000" pitchFamily="2" charset="0"/>
                <a:ea typeface="Roboto Light" panose="02000000000000000000" pitchFamily="2" charset="0"/>
              </a:rPr>
              <a:t>Talking about an ex.</a:t>
            </a:r>
            <a:endParaRPr lang="en-US" sz="1200" dirty="0">
              <a:effectLst/>
              <a:latin typeface="Roboto Light" panose="02000000000000000000" pitchFamily="2" charset="0"/>
              <a:ea typeface="Roboto Light" panose="02000000000000000000" pitchFamily="2" charset="0"/>
            </a:endParaRP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Ordering a healthy meal.</a:t>
            </a: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Being on your telephone.</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0" name="TextBox 9">
            <a:extLst>
              <a:ext uri="{FF2B5EF4-FFF2-40B4-BE49-F238E27FC236}">
                <a16:creationId xmlns:a16="http://schemas.microsoft.com/office/drawing/2014/main" id="{2D19D654-B2D4-43E6-AF60-C65A33F9A15F}"/>
              </a:ext>
            </a:extLst>
          </p:cNvPr>
          <p:cNvSpPr txBox="1"/>
          <p:nvPr/>
        </p:nvSpPr>
        <p:spPr>
          <a:xfrm>
            <a:off x="6959601" y="2747437"/>
            <a:ext cx="4887520" cy="2585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latin typeface="Roboto" panose="02000000000000000000" pitchFamily="2" charset="0"/>
                <a:ea typeface="Roboto" panose="02000000000000000000" pitchFamily="2" charset="0"/>
              </a:rPr>
              <a:t>Top 5 Cities Where Most People are Single</a:t>
            </a:r>
          </a:p>
          <a:p>
            <a:endParaRPr lang="en-US" dirty="0">
              <a:latin typeface="Roboto" panose="02000000000000000000" pitchFamily="2" charset="0"/>
              <a:ea typeface="Roboto" panose="02000000000000000000" pitchFamily="2" charset="0"/>
            </a:endParaRPr>
          </a:p>
          <a:p>
            <a:pPr marL="342900" indent="-342900">
              <a:buAutoNum type="arabicPeriod" startAt="5"/>
            </a:pPr>
            <a:r>
              <a:rPr lang="en-US" dirty="0">
                <a:latin typeface="Roboto" panose="02000000000000000000" pitchFamily="2" charset="0"/>
                <a:ea typeface="Roboto" panose="02000000000000000000" pitchFamily="2" charset="0"/>
              </a:rPr>
              <a:t>Tallahassee, FL- Single Population 59.1%</a:t>
            </a:r>
          </a:p>
          <a:p>
            <a:r>
              <a:rPr lang="en-US" dirty="0">
                <a:latin typeface="Roboto" panose="02000000000000000000" pitchFamily="2" charset="0"/>
                <a:ea typeface="Roboto" panose="02000000000000000000" pitchFamily="2" charset="0"/>
              </a:rPr>
              <a:t>4.   Lawrence, KS-Single Population 59.6%</a:t>
            </a:r>
          </a:p>
          <a:p>
            <a:r>
              <a:rPr lang="en-US" dirty="0">
                <a:latin typeface="Roboto" panose="02000000000000000000" pitchFamily="2" charset="0"/>
                <a:ea typeface="Roboto" panose="02000000000000000000" pitchFamily="2" charset="0"/>
              </a:rPr>
              <a:t>3.   Gainesville, FL-Single Population 60.7%</a:t>
            </a:r>
          </a:p>
          <a:p>
            <a:r>
              <a:rPr lang="en-US" dirty="0">
                <a:latin typeface="Roboto" panose="02000000000000000000" pitchFamily="2" charset="0"/>
                <a:ea typeface="Roboto" panose="02000000000000000000" pitchFamily="2" charset="0"/>
              </a:rPr>
              <a:t>2.   Bloomington, IN-Single Population 60.9%</a:t>
            </a:r>
          </a:p>
          <a:p>
            <a:pPr marL="342900" indent="-342900">
              <a:buAutoNum type="arabicPeriod"/>
            </a:pPr>
            <a:r>
              <a:rPr lang="en-US" dirty="0">
                <a:latin typeface="Roboto" panose="02000000000000000000" pitchFamily="2" charset="0"/>
                <a:ea typeface="Roboto" panose="02000000000000000000" pitchFamily="2" charset="0"/>
              </a:rPr>
              <a:t>Ithaca, NY-Single Population 61.6%</a:t>
            </a:r>
          </a:p>
          <a:p>
            <a:pPr marL="342900" indent="-342900">
              <a:buAutoNum type="arabicPeriod"/>
            </a:pPr>
            <a:endParaRPr lang="en-US" dirty="0">
              <a:latin typeface="Roboto" panose="02000000000000000000" pitchFamily="2" charset="0"/>
              <a:ea typeface="Roboto" panose="02000000000000000000" pitchFamily="2" charset="0"/>
            </a:endParaRPr>
          </a:p>
          <a:p>
            <a:endParaRPr lang="en-US" dirty="0">
              <a:latin typeface="Roboto" panose="02000000000000000000" pitchFamily="2" charset="0"/>
              <a:ea typeface="Roboto" panose="02000000000000000000" pitchFamily="2" charset="0"/>
            </a:endParaRPr>
          </a:p>
        </p:txBody>
      </p:sp>
      <p:pic>
        <p:nvPicPr>
          <p:cNvPr id="3074" name="Picture 2" descr="3,123 Ithaca Photos and Premium High Res Pictures - Getty Images">
            <a:extLst>
              <a:ext uri="{FF2B5EF4-FFF2-40B4-BE49-F238E27FC236}">
                <a16:creationId xmlns:a16="http://schemas.microsoft.com/office/drawing/2014/main" id="{A9752E07-93F0-4BD6-AF8C-32D840FD6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195" y="4113537"/>
            <a:ext cx="3319349" cy="221289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5915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BDDE87-F3CA-4432-A921-DB09D38EE53B}"/>
              </a:ext>
            </a:extLst>
          </p:cNvPr>
          <p:cNvSpPr txBox="1"/>
          <p:nvPr/>
        </p:nvSpPr>
        <p:spPr>
          <a:xfrm>
            <a:off x="490506" y="260392"/>
            <a:ext cx="103248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Roboto "/>
              <a:sym typeface="Calibri"/>
            </a:endParaRPr>
          </a:p>
        </p:txBody>
      </p:sp>
      <p:sp>
        <p:nvSpPr>
          <p:cNvPr id="5" name="TextBox 4">
            <a:extLst>
              <a:ext uri="{FF2B5EF4-FFF2-40B4-BE49-F238E27FC236}">
                <a16:creationId xmlns:a16="http://schemas.microsoft.com/office/drawing/2014/main" id="{ABCCA6F6-1409-49E1-A06B-2C6E9445B9A6}"/>
              </a:ext>
            </a:extLst>
          </p:cNvPr>
          <p:cNvSpPr txBox="1"/>
          <p:nvPr/>
        </p:nvSpPr>
        <p:spPr>
          <a:xfrm>
            <a:off x="3418015" y="1769400"/>
            <a:ext cx="8429106" cy="13249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914400" marR="0">
              <a:spcBef>
                <a:spcPts val="0"/>
              </a:spcBef>
              <a:spcAft>
                <a:spcPts val="0"/>
              </a:spcAft>
            </a:pPr>
            <a:r>
              <a:rPr lang="en-US" sz="2000" b="1" dirty="0">
                <a:solidFill>
                  <a:schemeClr val="accent6"/>
                </a:solidFill>
                <a:latin typeface="Roboto" panose="02000000000000000000" pitchFamily="2" charset="0"/>
                <a:ea typeface="Roboto" panose="02000000000000000000" pitchFamily="2" charset="0"/>
              </a:rPr>
              <a:t>According to one of the top dating outlets, the number one deal breaker on a first date is:</a:t>
            </a:r>
            <a:endParaRPr lang="en-US" sz="2000" b="1" dirty="0">
              <a:solidFill>
                <a:schemeClr val="accent6"/>
              </a:solidFill>
              <a:effectLst/>
              <a:latin typeface="Roboto" panose="02000000000000000000" pitchFamily="2" charset="0"/>
              <a:ea typeface="Roboto" panose="02000000000000000000" pitchFamily="2" charset="0"/>
            </a:endParaRPr>
          </a:p>
          <a:p>
            <a:pPr marL="285750" marR="0" indent="-285750">
              <a:lnSpc>
                <a:spcPct val="115000"/>
              </a:lnSpc>
              <a:spcBef>
                <a:spcPts val="500"/>
              </a:spcBef>
              <a:spcAft>
                <a:spcPts val="1000"/>
              </a:spcAft>
              <a:buFont typeface="Arial" panose="020B0604020202020204" pitchFamily="34" charset="0"/>
              <a:buChar char="•"/>
            </a:pPr>
            <a:endParaRPr kumimoji="0" lang="en-US" sz="2400" b="0" i="0" u="none" strike="noStrike" cap="none" spc="0" normalizeH="0" baseline="0" dirty="0">
              <a:ln>
                <a:noFill/>
              </a:ln>
              <a:solidFill>
                <a:schemeClr val="accent6"/>
              </a:solidFill>
              <a:effectLst/>
              <a:uFillTx/>
              <a:latin typeface="Roboto Light" panose="02000000000000000000" pitchFamily="2" charset="0"/>
              <a:ea typeface="Roboto Light" panose="02000000000000000000" pitchFamily="2" charset="0"/>
              <a:sym typeface="Calibri"/>
            </a:endParaRPr>
          </a:p>
        </p:txBody>
      </p:sp>
      <p:sp>
        <p:nvSpPr>
          <p:cNvPr id="16" name="TextBox 15">
            <a:extLst>
              <a:ext uri="{FF2B5EF4-FFF2-40B4-BE49-F238E27FC236}">
                <a16:creationId xmlns:a16="http://schemas.microsoft.com/office/drawing/2014/main" id="{955615C3-44F8-4BA2-B86E-FFE4BA88ABFC}"/>
              </a:ext>
            </a:extLst>
          </p:cNvPr>
          <p:cNvSpPr txBox="1"/>
          <p:nvPr/>
        </p:nvSpPr>
        <p:spPr>
          <a:xfrm>
            <a:off x="573206" y="185849"/>
            <a:ext cx="8123615"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I Should Have</a:t>
            </a:r>
          </a:p>
        </p:txBody>
      </p:sp>
      <p:sp>
        <p:nvSpPr>
          <p:cNvPr id="18" name="TextBox 17">
            <a:extLst>
              <a:ext uri="{FF2B5EF4-FFF2-40B4-BE49-F238E27FC236}">
                <a16:creationId xmlns:a16="http://schemas.microsoft.com/office/drawing/2014/main" id="{18E7DB28-A0DD-4B81-8C89-1A5AC4A519B8}"/>
              </a:ext>
            </a:extLst>
          </p:cNvPr>
          <p:cNvSpPr txBox="1"/>
          <p:nvPr/>
        </p:nvSpPr>
        <p:spPr>
          <a:xfrm>
            <a:off x="3796896" y="920338"/>
            <a:ext cx="403910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00B050"/>
                </a:solidFill>
                <a:effectLst/>
                <a:uFillTx/>
                <a:latin typeface="Roboto Light" panose="02000000000000000000" pitchFamily="2" charset="0"/>
                <a:ea typeface="Roboto Light" panose="02000000000000000000" pitchFamily="2" charset="0"/>
                <a:sym typeface="Calibri"/>
              </a:rPr>
              <a:t>Known That!</a:t>
            </a:r>
          </a:p>
        </p:txBody>
      </p:sp>
      <p:pic>
        <p:nvPicPr>
          <p:cNvPr id="20" name="Picture 19" descr="A picture containing drawing&#10;&#10;Description automatically generated">
            <a:extLst>
              <a:ext uri="{FF2B5EF4-FFF2-40B4-BE49-F238E27FC236}">
                <a16:creationId xmlns:a16="http://schemas.microsoft.com/office/drawing/2014/main" id="{F104C96D-EBB4-42C4-8B75-27CB9503FE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264" y="1268859"/>
            <a:ext cx="2770632" cy="4541520"/>
          </a:xfrm>
          <a:prstGeom prst="rect">
            <a:avLst/>
          </a:prstGeom>
        </p:spPr>
      </p:pic>
      <p:sp>
        <p:nvSpPr>
          <p:cNvPr id="22" name="TextBox 21">
            <a:extLst>
              <a:ext uri="{FF2B5EF4-FFF2-40B4-BE49-F238E27FC236}">
                <a16:creationId xmlns:a16="http://schemas.microsoft.com/office/drawing/2014/main" id="{4426EB12-428B-4607-942A-6067364D67A5}"/>
              </a:ext>
            </a:extLst>
          </p:cNvPr>
          <p:cNvSpPr txBox="1"/>
          <p:nvPr/>
        </p:nvSpPr>
        <p:spPr>
          <a:xfrm>
            <a:off x="218026" y="5655965"/>
            <a:ext cx="403910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Roboto Black" panose="02000000000000000000" pitchFamily="2" charset="0"/>
                <a:ea typeface="Roboto Black" panose="02000000000000000000" pitchFamily="2" charset="0"/>
                <a:sym typeface="Calibri"/>
              </a:rPr>
              <a:t>Blaze</a:t>
            </a:r>
            <a:r>
              <a:rPr kumimoji="0" lang="en-US" sz="2400" b="0" i="0" u="none" strike="noStrike" cap="none" spc="0" normalizeH="0" baseline="0" dirty="0">
                <a:ln>
                  <a:noFill/>
                </a:ln>
                <a:solidFill>
                  <a:schemeClr val="accent6"/>
                </a:solidFill>
                <a:effectLst/>
                <a:uFillTx/>
                <a:latin typeface="Roboto  "/>
                <a:sym typeface="Calibri"/>
              </a:rPr>
              <a:t> Bucks</a:t>
            </a:r>
          </a:p>
        </p:txBody>
      </p:sp>
      <p:sp>
        <p:nvSpPr>
          <p:cNvPr id="6" name="TextBox 5">
            <a:extLst>
              <a:ext uri="{FF2B5EF4-FFF2-40B4-BE49-F238E27FC236}">
                <a16:creationId xmlns:a16="http://schemas.microsoft.com/office/drawing/2014/main" id="{43A2DA92-7DE1-4302-A81D-C8AAA9ACAC97}"/>
              </a:ext>
            </a:extLst>
          </p:cNvPr>
          <p:cNvSpPr txBox="1"/>
          <p:nvPr/>
        </p:nvSpPr>
        <p:spPr>
          <a:xfrm>
            <a:off x="3797677" y="2481368"/>
            <a:ext cx="3506303"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Black" panose="02000000000000000000" pitchFamily="2" charset="0"/>
                <a:ea typeface="Roboto Black" panose="02000000000000000000" pitchFamily="2" charset="0"/>
              </a:rPr>
              <a:t>New York Reps</a:t>
            </a:r>
            <a:r>
              <a:rPr kumimoji="0" lang="en-US" sz="14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Jessica Crokos, Wantagh, New York</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Katie Smith, Livonia, New York</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Roboto Light" panose="02000000000000000000" pitchFamily="2" charset="0"/>
                <a:ea typeface="Roboto Light" panose="02000000000000000000" pitchFamily="2" charset="0"/>
              </a:rPr>
              <a:t>John St. Pierre, Hauppauge, New York</a:t>
            </a:r>
          </a:p>
          <a:p>
            <a:pPr marL="0" marR="0" indent="0" algn="l" defTabSz="914400" rtl="0" fontAlgn="auto" latinLnBrk="0" hangingPunct="0">
              <a:lnSpc>
                <a:spcPct val="100000"/>
              </a:lnSpc>
              <a:spcBef>
                <a:spcPts val="0"/>
              </a:spcBef>
              <a:spcAft>
                <a:spcPts val="0"/>
              </a:spcAft>
              <a:buClrTx/>
              <a:buSzTx/>
              <a:buFontTx/>
              <a:buNone/>
              <a:tabLst/>
            </a:pPr>
            <a:endParaRPr lang="en-US" sz="1400" dirty="0">
              <a:latin typeface="Roboto Light" panose="02000000000000000000" pitchFamily="2" charset="0"/>
              <a:ea typeface="Roboto Light" panose="02000000000000000000" pitchFamily="2" charset="0"/>
            </a:endParaRPr>
          </a:p>
        </p:txBody>
      </p:sp>
      <p:sp>
        <p:nvSpPr>
          <p:cNvPr id="3" name="TextBox 2">
            <a:extLst>
              <a:ext uri="{FF2B5EF4-FFF2-40B4-BE49-F238E27FC236}">
                <a16:creationId xmlns:a16="http://schemas.microsoft.com/office/drawing/2014/main" id="{F4A78586-5ADC-46EF-AB91-3328C8679398}"/>
              </a:ext>
            </a:extLst>
          </p:cNvPr>
          <p:cNvSpPr txBox="1"/>
          <p:nvPr/>
        </p:nvSpPr>
        <p:spPr>
          <a:xfrm>
            <a:off x="8854439" y="-138428"/>
            <a:ext cx="3197861"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Bef>
                <a:spcPts val="0"/>
              </a:spcBef>
              <a:spcAft>
                <a:spcPts val="0"/>
              </a:spcAft>
            </a:pPr>
            <a:endParaRPr lang="en-US" dirty="0">
              <a:effectLst/>
            </a:endParaRPr>
          </a:p>
          <a:p>
            <a:pPr marL="342900" marR="0" lvl="0" indent="-342900">
              <a:spcBef>
                <a:spcPts val="0"/>
              </a:spcBef>
              <a:spcAft>
                <a:spcPts val="0"/>
              </a:spcAft>
              <a:buFont typeface="+mj-lt"/>
              <a:buAutoNum type="alphaLcPeriod"/>
            </a:pPr>
            <a:r>
              <a:rPr lang="en-US" sz="1200" dirty="0">
                <a:latin typeface="Roboto Light" panose="02000000000000000000" pitchFamily="2" charset="0"/>
                <a:ea typeface="Roboto Light" panose="02000000000000000000" pitchFamily="2" charset="0"/>
              </a:rPr>
              <a:t>They are already in a relationship.</a:t>
            </a:r>
            <a:r>
              <a:rPr lang="en-US" sz="1200" dirty="0">
                <a:effectLst/>
                <a:latin typeface="Roboto Light" panose="02000000000000000000" pitchFamily="2" charset="0"/>
                <a:ea typeface="Roboto Light" panose="02000000000000000000" pitchFamily="2" charset="0"/>
              </a:rPr>
              <a:t> </a:t>
            </a:r>
          </a:p>
          <a:p>
            <a:pPr marL="342900" marR="0" lvl="0" indent="-342900">
              <a:spcBef>
                <a:spcPts val="0"/>
              </a:spcBef>
              <a:spcAft>
                <a:spcPts val="0"/>
              </a:spcAft>
              <a:buFont typeface="+mj-lt"/>
              <a:buAutoNum type="alphaLcPeriod"/>
            </a:pPr>
            <a:r>
              <a:rPr lang="en-US" sz="1200" dirty="0">
                <a:latin typeface="Roboto Light" panose="02000000000000000000" pitchFamily="2" charset="0"/>
                <a:ea typeface="Roboto Light" panose="02000000000000000000" pitchFamily="2" charset="0"/>
              </a:rPr>
              <a:t>Poor hygiene.</a:t>
            </a:r>
          </a:p>
          <a:p>
            <a:pPr marL="342900" marR="0" lvl="0" indent="-342900">
              <a:spcBef>
                <a:spcPts val="0"/>
              </a:spcBef>
              <a:spcAft>
                <a:spcPts val="0"/>
              </a:spcAft>
              <a:buFont typeface="+mj-lt"/>
              <a:buAutoNum type="alphaLcPeriod"/>
            </a:pPr>
            <a:r>
              <a:rPr lang="en-US" sz="1200" dirty="0">
                <a:latin typeface="Roboto Light" panose="02000000000000000000" pitchFamily="2" charset="0"/>
                <a:ea typeface="Roboto Light" panose="02000000000000000000" pitchFamily="2" charset="0"/>
              </a:rPr>
              <a:t>Talking about an ex.</a:t>
            </a:r>
            <a:endParaRPr lang="en-US" sz="1200" dirty="0">
              <a:effectLst/>
              <a:latin typeface="Roboto Light" panose="02000000000000000000" pitchFamily="2" charset="0"/>
              <a:ea typeface="Roboto Light" panose="02000000000000000000" pitchFamily="2" charset="0"/>
            </a:endParaRP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Ordering a healthy meal.</a:t>
            </a:r>
          </a:p>
          <a:p>
            <a:pPr marL="342900" marR="0" lvl="0" indent="-342900">
              <a:spcBef>
                <a:spcPts val="0"/>
              </a:spcBef>
              <a:spcAft>
                <a:spcPts val="0"/>
              </a:spcAft>
              <a:buFont typeface="+mj-lt"/>
              <a:buAutoNum type="alphaLcPeriod"/>
            </a:pPr>
            <a:r>
              <a:rPr lang="en-US" sz="1200" dirty="0">
                <a:effectLst/>
                <a:latin typeface="Roboto Light" panose="02000000000000000000" pitchFamily="2" charset="0"/>
                <a:ea typeface="Roboto Light" panose="02000000000000000000" pitchFamily="2" charset="0"/>
              </a:rPr>
              <a:t>Being on your telephone.</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4" name="TextBox 13">
            <a:extLst>
              <a:ext uri="{FF2B5EF4-FFF2-40B4-BE49-F238E27FC236}">
                <a16:creationId xmlns:a16="http://schemas.microsoft.com/office/drawing/2014/main" id="{40FB07A9-442D-437E-9D72-5277502A3026}"/>
              </a:ext>
            </a:extLst>
          </p:cNvPr>
          <p:cNvSpPr txBox="1"/>
          <p:nvPr/>
        </p:nvSpPr>
        <p:spPr>
          <a:xfrm>
            <a:off x="7753351" y="3428484"/>
            <a:ext cx="4093770"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914400" marR="0">
              <a:spcBef>
                <a:spcPts val="0"/>
              </a:spcBef>
              <a:spcAft>
                <a:spcPts val="0"/>
              </a:spcAft>
            </a:pPr>
            <a:r>
              <a:rPr lang="en-US" sz="4000" b="1" dirty="0">
                <a:solidFill>
                  <a:schemeClr val="tx1"/>
                </a:solidFill>
                <a:latin typeface="Roboto" panose="02000000000000000000" pitchFamily="2" charset="0"/>
                <a:ea typeface="Roboto" panose="02000000000000000000" pitchFamily="2" charset="0"/>
              </a:rPr>
              <a:t>A. They are already in a relationship.</a:t>
            </a:r>
            <a:endParaRPr lang="en-US" sz="4000" b="1" dirty="0">
              <a:solidFill>
                <a:schemeClr val="tx1"/>
              </a:solidFill>
              <a:effectLst/>
              <a:latin typeface="Roboto" panose="02000000000000000000" pitchFamily="2" charset="0"/>
              <a:ea typeface="Roboto" panose="02000000000000000000" pitchFamily="2" charset="0"/>
            </a:endParaRPr>
          </a:p>
        </p:txBody>
      </p:sp>
      <p:pic>
        <p:nvPicPr>
          <p:cNvPr id="4108" name="Picture 12" descr="I'm In Love With My Best Friend, But They're Already Dating Someone Else! |  Relationship Talk">
            <a:extLst>
              <a:ext uri="{FF2B5EF4-FFF2-40B4-BE49-F238E27FC236}">
                <a16:creationId xmlns:a16="http://schemas.microsoft.com/office/drawing/2014/main" id="{E70D59E3-BF94-4FEB-9702-2FD8F5B89C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5770" y="3539619"/>
            <a:ext cx="4039103" cy="268221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56374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84159-EC8A-4698-A9C4-3B9CBCBE4DF0}"/>
              </a:ext>
            </a:extLst>
          </p:cNvPr>
          <p:cNvSpPr txBox="1"/>
          <p:nvPr/>
        </p:nvSpPr>
        <p:spPr>
          <a:xfrm>
            <a:off x="4545560" y="262946"/>
            <a:ext cx="7018474"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6000" b="1" dirty="0">
                <a:solidFill>
                  <a:srgbClr val="000000"/>
                </a:solidFill>
                <a:effectLst/>
                <a:latin typeface="Roboto Black" panose="02000000000000000000" pitchFamily="2" charset="0"/>
                <a:ea typeface="Roboto Black" panose="02000000000000000000" pitchFamily="2" charset="0"/>
              </a:rPr>
              <a:t>First Amendment</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4" name="TextBox 3">
            <a:extLst>
              <a:ext uri="{FF2B5EF4-FFF2-40B4-BE49-F238E27FC236}">
                <a16:creationId xmlns:a16="http://schemas.microsoft.com/office/drawing/2014/main" id="{25B97835-8723-497F-812B-5E9B9E289B4C}"/>
              </a:ext>
            </a:extLst>
          </p:cNvPr>
          <p:cNvSpPr txBox="1"/>
          <p:nvPr/>
        </p:nvSpPr>
        <p:spPr>
          <a:xfrm>
            <a:off x="143129" y="3610048"/>
            <a:ext cx="5521071"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Mod 10-Definitions</a:t>
            </a:r>
            <a:r>
              <a:rPr lang="en-US" sz="2400" dirty="0">
                <a:solidFill>
                  <a:schemeClr val="bg1"/>
                </a:solidFill>
                <a:latin typeface="Roboto "/>
                <a:ea typeface="Roboto Light" panose="02000000000000000000" pitchFamily="2" charset="0"/>
              </a:rPr>
              <a:t>: </a:t>
            </a:r>
            <a:r>
              <a:rPr lang="en-US" sz="2400" dirty="0">
                <a:solidFill>
                  <a:schemeClr val="bg1"/>
                </a:solidFill>
                <a:effectLst/>
                <a:latin typeface="Roboto" panose="02000000000000000000" pitchFamily="2" charset="0"/>
                <a:ea typeface="Roboto" panose="02000000000000000000" pitchFamily="2" charset="0"/>
              </a:rPr>
              <a:t>You may have a great idea for your yearbook, but have you considered whether you have the legal right to include it in your publication? </a:t>
            </a:r>
            <a:endParaRPr kumimoji="0" lang="en-US" sz="2400" b="0" i="0" u="none" strike="noStrike" cap="none" spc="0" normalizeH="0" baseline="0" dirty="0">
              <a:ln>
                <a:noFill/>
              </a:ln>
              <a:solidFill>
                <a:schemeClr val="bg1"/>
              </a:solidFill>
              <a:effectLst/>
              <a:uFillTx/>
              <a:latin typeface="Roboto" panose="02000000000000000000" pitchFamily="2" charset="0"/>
              <a:ea typeface="Roboto" panose="02000000000000000000" pitchFamily="2" charset="0"/>
              <a:sym typeface="Calibri"/>
            </a:endParaRPr>
          </a:p>
        </p:txBody>
      </p:sp>
      <p:sp>
        <p:nvSpPr>
          <p:cNvPr id="9" name="TextBox 8">
            <a:extLst>
              <a:ext uri="{FF2B5EF4-FFF2-40B4-BE49-F238E27FC236}">
                <a16:creationId xmlns:a16="http://schemas.microsoft.com/office/drawing/2014/main" id="{7E332280-2777-47E7-BF98-94B0D6522322}"/>
              </a:ext>
            </a:extLst>
          </p:cNvPr>
          <p:cNvSpPr txBox="1"/>
          <p:nvPr/>
        </p:nvSpPr>
        <p:spPr>
          <a:xfrm>
            <a:off x="4464051" y="1192672"/>
            <a:ext cx="6210300" cy="18541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nSpc>
                <a:spcPct val="107000"/>
              </a:lnSpc>
              <a:spcBef>
                <a:spcPts val="0"/>
              </a:spcBef>
              <a:spcAft>
                <a:spcPts val="1875"/>
              </a:spcAft>
              <a:buSzPts val="1000"/>
              <a:buFont typeface="Symbol" panose="05050102010706020507" pitchFamily="18" charset="2"/>
              <a:buChar char=""/>
              <a:tabLst>
                <a:tab pos="457200" algn="l"/>
              </a:tabLst>
            </a:pPr>
            <a:r>
              <a:rPr lang="en-US" sz="1800" dirty="0">
                <a:solidFill>
                  <a:schemeClr val="accent6"/>
                </a:solidFill>
                <a:effectLst/>
                <a:latin typeface="Roboto" panose="02000000000000000000" pitchFamily="2" charset="0"/>
                <a:ea typeface="Roboto" panose="02000000000000000000" pitchFamily="2" charset="0"/>
              </a:rPr>
              <a:t>Congress shall make no law respecting an establishment of religion or prohibiting the free exercise thereof; or abridging the freedom of speech, or of the press; or the right of the people peaceably to assemble, and to petition the Government for a redress of grievances.</a:t>
            </a:r>
            <a:endParaRPr lang="en-US" sz="1800" dirty="0">
              <a:solidFill>
                <a:schemeClr val="accent6"/>
              </a:solidFill>
              <a:effectLst/>
              <a:latin typeface="Roboto" panose="02000000000000000000" pitchFamily="2" charset="0"/>
              <a:ea typeface="Roboto" panose="02000000000000000000" pitchFamily="2" charset="0"/>
              <a:cs typeface="Calibri" panose="020F0502020204030204" pitchFamily="34" charset="0"/>
            </a:endParaRPr>
          </a:p>
        </p:txBody>
      </p:sp>
      <p:sp>
        <p:nvSpPr>
          <p:cNvPr id="5" name="TextBox 4">
            <a:extLst>
              <a:ext uri="{FF2B5EF4-FFF2-40B4-BE49-F238E27FC236}">
                <a16:creationId xmlns:a16="http://schemas.microsoft.com/office/drawing/2014/main" id="{5E6B754E-6577-4AE7-9808-ACE95E25ED57}"/>
              </a:ext>
            </a:extLst>
          </p:cNvPr>
          <p:cNvSpPr txBox="1"/>
          <p:nvPr/>
        </p:nvSpPr>
        <p:spPr>
          <a:xfrm>
            <a:off x="5855337" y="2874336"/>
            <a:ext cx="5521071"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6000" b="1" dirty="0">
                <a:solidFill>
                  <a:srgbClr val="000000"/>
                </a:solidFill>
                <a:effectLst/>
                <a:latin typeface="Roboto Black" panose="02000000000000000000" pitchFamily="2" charset="0"/>
                <a:ea typeface="Roboto Black" panose="02000000000000000000" pitchFamily="2" charset="0"/>
              </a:rPr>
              <a:t>Appropriation</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22" name="TextBox 21">
            <a:extLst>
              <a:ext uri="{FF2B5EF4-FFF2-40B4-BE49-F238E27FC236}">
                <a16:creationId xmlns:a16="http://schemas.microsoft.com/office/drawing/2014/main" id="{6AA66DB7-9A92-43E5-B37F-46EF8212EEEB}"/>
              </a:ext>
            </a:extLst>
          </p:cNvPr>
          <p:cNvSpPr txBox="1"/>
          <p:nvPr/>
        </p:nvSpPr>
        <p:spPr>
          <a:xfrm>
            <a:off x="5855337" y="3797290"/>
            <a:ext cx="6102988" cy="16663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15000"/>
              </a:lnSpc>
              <a:spcBef>
                <a:spcPts val="500"/>
              </a:spcBef>
              <a:spcAft>
                <a:spcPts val="1000"/>
              </a:spcAft>
            </a:pPr>
            <a:r>
              <a:rPr lang="en-US" sz="1800" dirty="0">
                <a:solidFill>
                  <a:schemeClr val="accent6"/>
                </a:solidFill>
                <a:effectLst/>
                <a:latin typeface="Roboto" panose="02000000000000000000" pitchFamily="2" charset="0"/>
                <a:ea typeface="Roboto" panose="02000000000000000000" pitchFamily="2" charset="0"/>
                <a:cs typeface="Calibri" panose="020F0502020204030204" pitchFamily="34" charset="0"/>
              </a:rPr>
              <a:t>A person’s name or photograph cannot be used for commercial use without written consent. A photo of the homecoming queen on a poster with a bubbled message reading, “You’ll be my king if you buy a yearbook today” is illegal without written consent.</a:t>
            </a:r>
            <a:endParaRPr lang="en-US" sz="1800" dirty="0">
              <a:solidFill>
                <a:schemeClr val="accent6"/>
              </a:solidFill>
              <a:effectLst/>
              <a:latin typeface="Roboto" panose="02000000000000000000" pitchFamily="2" charset="0"/>
              <a:ea typeface="Roboto" panose="02000000000000000000"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id="{06F8D4EB-1D4E-40A1-8270-2B7DA5777D2D}"/>
              </a:ext>
            </a:extLst>
          </p:cNvPr>
          <p:cNvSpPr txBox="1"/>
          <p:nvPr/>
        </p:nvSpPr>
        <p:spPr>
          <a:xfrm>
            <a:off x="5961764" y="5345688"/>
            <a:ext cx="6505133"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6000" b="1" dirty="0">
                <a:solidFill>
                  <a:srgbClr val="000000"/>
                </a:solidFill>
                <a:effectLst/>
                <a:latin typeface="Roboto Black" panose="02000000000000000000" pitchFamily="2" charset="0"/>
                <a:ea typeface="Roboto Black" panose="02000000000000000000" pitchFamily="2" charset="0"/>
              </a:rPr>
              <a:t>Intrusion</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15" name="TextBox 14">
            <a:extLst>
              <a:ext uri="{FF2B5EF4-FFF2-40B4-BE49-F238E27FC236}">
                <a16:creationId xmlns:a16="http://schemas.microsoft.com/office/drawing/2014/main" id="{E1E201E8-0C9B-4417-97B5-82DE7798746D}"/>
              </a:ext>
            </a:extLst>
          </p:cNvPr>
          <p:cNvSpPr txBox="1"/>
          <p:nvPr/>
        </p:nvSpPr>
        <p:spPr>
          <a:xfrm>
            <a:off x="4545561" y="6200228"/>
            <a:ext cx="7490052" cy="1505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nSpc>
                <a:spcPct val="107000"/>
              </a:lnSpc>
              <a:spcAft>
                <a:spcPts val="1875"/>
              </a:spcAft>
              <a:buSzPts val="1000"/>
              <a:buFont typeface="Symbol" panose="05050102010706020507" pitchFamily="18" charset="2"/>
              <a:buChar char=""/>
              <a:tabLst>
                <a:tab pos="457200" algn="l"/>
              </a:tabLst>
            </a:pPr>
            <a:r>
              <a:rPr lang="en-US" sz="1800" dirty="0">
                <a:solidFill>
                  <a:schemeClr val="accent6"/>
                </a:solidFill>
                <a:effectLst/>
                <a:latin typeface="Roboto" panose="02000000000000000000" pitchFamily="2" charset="0"/>
                <a:ea typeface="Roboto" panose="02000000000000000000" pitchFamily="2" charset="0"/>
                <a:cs typeface="Calibri" panose="020F0502020204030204" pitchFamily="34" charset="0"/>
              </a:rPr>
              <a:t>People in public places have no right to privacy, but restrooms, locker rooms and individuals’ homes are considered private. A reporter cannot take pictures in these settings without consent.</a:t>
            </a:r>
            <a:endParaRPr lang="en-US" sz="1800" dirty="0">
              <a:solidFill>
                <a:schemeClr val="accent6"/>
              </a:solidFill>
              <a:effectLst/>
              <a:latin typeface="Roboto" panose="02000000000000000000" pitchFamily="2" charset="0"/>
              <a:ea typeface="Roboto" panose="02000000000000000000" pitchFamily="2" charset="0"/>
              <a:cs typeface="Times New Roman" panose="02020603050405020304" pitchFamily="18" charset="0"/>
            </a:endParaRPr>
          </a:p>
          <a:p>
            <a:pPr marL="342900" marR="0" lvl="0" indent="-342900">
              <a:lnSpc>
                <a:spcPct val="107000"/>
              </a:lnSpc>
              <a:spcBef>
                <a:spcPts val="0"/>
              </a:spcBef>
              <a:spcAft>
                <a:spcPts val="1875"/>
              </a:spcAft>
              <a:buSzPts val="1000"/>
              <a:buFont typeface="Symbol" panose="05050102010706020507" pitchFamily="18" charset="2"/>
              <a:buChar char=""/>
              <a:tabLst>
                <a:tab pos="457200" algn="l"/>
              </a:tabLst>
            </a:pPr>
            <a:endParaRPr lang="en-US" sz="1800" dirty="0">
              <a:solidFill>
                <a:schemeClr val="accent6"/>
              </a:solidFill>
              <a:effectLst/>
              <a:latin typeface="Roboto" panose="02000000000000000000" pitchFamily="2" charset="0"/>
              <a:ea typeface="Roboto" panose="02000000000000000000" pitchFamily="2" charset="0"/>
              <a:cs typeface="Times New Roman" panose="02020603050405020304" pitchFamily="18" charset="0"/>
            </a:endParaRPr>
          </a:p>
        </p:txBody>
      </p:sp>
      <p:pic>
        <p:nvPicPr>
          <p:cNvPr id="1026" name="Picture 2" descr="The First Amendment of the US Constitution, torn in half. Civil rights concept                        ">
            <a:extLst>
              <a:ext uri="{FF2B5EF4-FFF2-40B4-BE49-F238E27FC236}">
                <a16:creationId xmlns:a16="http://schemas.microsoft.com/office/drawing/2014/main" id="{945AE900-203B-4F2B-A528-02C4D0DD2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72" y="617660"/>
            <a:ext cx="3776108" cy="268733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1661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84159-EC8A-4698-A9C4-3B9CBCBE4DF0}"/>
              </a:ext>
            </a:extLst>
          </p:cNvPr>
          <p:cNvSpPr txBox="1"/>
          <p:nvPr/>
        </p:nvSpPr>
        <p:spPr>
          <a:xfrm>
            <a:off x="4545560" y="47046"/>
            <a:ext cx="7018474"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6000" b="1" dirty="0">
                <a:solidFill>
                  <a:srgbClr val="000000"/>
                </a:solidFill>
                <a:effectLst/>
                <a:latin typeface="Roboto Black" panose="02000000000000000000" pitchFamily="2" charset="0"/>
                <a:ea typeface="Roboto Black" panose="02000000000000000000" pitchFamily="2" charset="0"/>
              </a:rPr>
              <a:t>Copyright</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4" name="TextBox 3">
            <a:extLst>
              <a:ext uri="{FF2B5EF4-FFF2-40B4-BE49-F238E27FC236}">
                <a16:creationId xmlns:a16="http://schemas.microsoft.com/office/drawing/2014/main" id="{25B97835-8723-497F-812B-5E9B9E289B4C}"/>
              </a:ext>
            </a:extLst>
          </p:cNvPr>
          <p:cNvSpPr txBox="1"/>
          <p:nvPr/>
        </p:nvSpPr>
        <p:spPr>
          <a:xfrm>
            <a:off x="143129" y="3610048"/>
            <a:ext cx="5521071"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Mod 10-Definitions</a:t>
            </a:r>
            <a:r>
              <a:rPr lang="en-US" sz="2400" dirty="0">
                <a:solidFill>
                  <a:schemeClr val="bg1"/>
                </a:solidFill>
                <a:latin typeface="Roboto "/>
                <a:ea typeface="Roboto Light" panose="02000000000000000000" pitchFamily="2" charset="0"/>
              </a:rPr>
              <a:t>: </a:t>
            </a:r>
            <a:r>
              <a:rPr lang="en-US" sz="2400" dirty="0">
                <a:solidFill>
                  <a:schemeClr val="bg1"/>
                </a:solidFill>
                <a:effectLst/>
                <a:latin typeface="Roboto" panose="02000000000000000000" pitchFamily="2" charset="0"/>
                <a:ea typeface="Roboto" panose="02000000000000000000" pitchFamily="2" charset="0"/>
              </a:rPr>
              <a:t>You may have a great idea for your yearbook, but have you considered whether you have the legal right to include it in your publication? </a:t>
            </a:r>
            <a:endParaRPr kumimoji="0" lang="en-US" sz="2400" b="0" i="0" u="none" strike="noStrike" cap="none" spc="0" normalizeH="0" baseline="0" dirty="0">
              <a:ln>
                <a:noFill/>
              </a:ln>
              <a:solidFill>
                <a:schemeClr val="bg1"/>
              </a:solidFill>
              <a:effectLst/>
              <a:uFillTx/>
              <a:latin typeface="Roboto" panose="02000000000000000000" pitchFamily="2" charset="0"/>
              <a:ea typeface="Roboto" panose="02000000000000000000" pitchFamily="2" charset="0"/>
              <a:sym typeface="Calibri"/>
            </a:endParaRPr>
          </a:p>
        </p:txBody>
      </p:sp>
      <p:sp>
        <p:nvSpPr>
          <p:cNvPr id="9" name="TextBox 8">
            <a:extLst>
              <a:ext uri="{FF2B5EF4-FFF2-40B4-BE49-F238E27FC236}">
                <a16:creationId xmlns:a16="http://schemas.microsoft.com/office/drawing/2014/main" id="{7E332280-2777-47E7-BF98-94B0D6522322}"/>
              </a:ext>
            </a:extLst>
          </p:cNvPr>
          <p:cNvSpPr txBox="1"/>
          <p:nvPr/>
        </p:nvSpPr>
        <p:spPr>
          <a:xfrm>
            <a:off x="4679950" y="932322"/>
            <a:ext cx="5969000" cy="19841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15000"/>
              </a:lnSpc>
              <a:spcBef>
                <a:spcPts val="500"/>
              </a:spcBef>
              <a:spcAft>
                <a:spcPts val="1000"/>
              </a:spcAft>
            </a:pPr>
            <a:r>
              <a:rPr lang="en-US" sz="1800" dirty="0">
                <a:solidFill>
                  <a:schemeClr val="accent6"/>
                </a:solidFill>
                <a:effectLst/>
                <a:latin typeface="Roboto" panose="02000000000000000000" pitchFamily="2" charset="0"/>
                <a:ea typeface="Roboto" panose="02000000000000000000" pitchFamily="2" charset="0"/>
                <a:cs typeface="Calibri" panose="020F0502020204030204" pitchFamily="34" charset="0"/>
              </a:rPr>
              <a:t>Under this law, the following forms of “art” are protected: Literature, Music, Lyrics, Plays, Choreography, Pictures, Photos, Sculptures, Graphics, Movies, Audiovisual Works, Sound Records. A collage of copyrighted materials (CD covers, photos, magazine covers, etc.) may be photographed to demonstrate current trends.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E6B754E-6577-4AE7-9808-ACE95E25ED57}"/>
              </a:ext>
            </a:extLst>
          </p:cNvPr>
          <p:cNvSpPr txBox="1"/>
          <p:nvPr/>
        </p:nvSpPr>
        <p:spPr>
          <a:xfrm>
            <a:off x="5855337" y="2874336"/>
            <a:ext cx="5521071"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6000" b="1" dirty="0">
                <a:solidFill>
                  <a:srgbClr val="000000"/>
                </a:solidFill>
                <a:effectLst/>
                <a:latin typeface="Roboto Black" panose="02000000000000000000" pitchFamily="2" charset="0"/>
                <a:ea typeface="Roboto Black" panose="02000000000000000000" pitchFamily="2" charset="0"/>
              </a:rPr>
              <a:t>False Light</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22" name="TextBox 21">
            <a:extLst>
              <a:ext uri="{FF2B5EF4-FFF2-40B4-BE49-F238E27FC236}">
                <a16:creationId xmlns:a16="http://schemas.microsoft.com/office/drawing/2014/main" id="{6AA66DB7-9A92-43E5-B37F-46EF8212EEEB}"/>
              </a:ext>
            </a:extLst>
          </p:cNvPr>
          <p:cNvSpPr txBox="1"/>
          <p:nvPr/>
        </p:nvSpPr>
        <p:spPr>
          <a:xfrm>
            <a:off x="5855337" y="3797290"/>
            <a:ext cx="6102988" cy="16663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15000"/>
              </a:lnSpc>
              <a:spcBef>
                <a:spcPts val="500"/>
              </a:spcBef>
              <a:spcAft>
                <a:spcPts val="1000"/>
              </a:spcAft>
            </a:pPr>
            <a:r>
              <a:rPr lang="en-US" sz="1800" dirty="0">
                <a:solidFill>
                  <a:schemeClr val="accent6"/>
                </a:solidFill>
                <a:effectLst/>
                <a:latin typeface="Roboto" panose="02000000000000000000" pitchFamily="2" charset="0"/>
                <a:ea typeface="Roboto" panose="02000000000000000000" pitchFamily="2" charset="0"/>
                <a:cs typeface="Calibri" panose="020F0502020204030204" pitchFamily="34" charset="0"/>
              </a:rPr>
              <a:t>Information reported, and photographs taken are true, however if they imply something false, then this is false light. A picture of four athletes taking a water break during practice adjacent to the story on athletes breaking the substance abuse policy, implies these fours are guilty.</a:t>
            </a:r>
            <a:endParaRPr lang="en-US" sz="1800" dirty="0">
              <a:solidFill>
                <a:schemeClr val="accent6"/>
              </a:solidFill>
              <a:effectLst/>
              <a:latin typeface="Roboto" panose="02000000000000000000" pitchFamily="2" charset="0"/>
              <a:ea typeface="Roboto" panose="02000000000000000000"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id="{06F8D4EB-1D4E-40A1-8270-2B7DA5777D2D}"/>
              </a:ext>
            </a:extLst>
          </p:cNvPr>
          <p:cNvSpPr txBox="1"/>
          <p:nvPr/>
        </p:nvSpPr>
        <p:spPr>
          <a:xfrm>
            <a:off x="5961764" y="5453638"/>
            <a:ext cx="6505133"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6000" b="1" dirty="0">
                <a:solidFill>
                  <a:srgbClr val="000000"/>
                </a:solidFill>
                <a:effectLst/>
                <a:latin typeface="Roboto Black" panose="02000000000000000000" pitchFamily="2" charset="0"/>
                <a:ea typeface="Roboto Black" panose="02000000000000000000" pitchFamily="2" charset="0"/>
              </a:rPr>
              <a:t>Libel</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15" name="TextBox 14">
            <a:extLst>
              <a:ext uri="{FF2B5EF4-FFF2-40B4-BE49-F238E27FC236}">
                <a16:creationId xmlns:a16="http://schemas.microsoft.com/office/drawing/2014/main" id="{E1E201E8-0C9B-4417-97B5-82DE7798746D}"/>
              </a:ext>
            </a:extLst>
          </p:cNvPr>
          <p:cNvSpPr txBox="1"/>
          <p:nvPr/>
        </p:nvSpPr>
        <p:spPr>
          <a:xfrm>
            <a:off x="4545561" y="6308178"/>
            <a:ext cx="7490052" cy="6687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nSpc>
                <a:spcPct val="107000"/>
              </a:lnSpc>
              <a:spcAft>
                <a:spcPts val="1875"/>
              </a:spcAft>
              <a:buSzPts val="1000"/>
              <a:buFont typeface="Symbol" panose="05050102010706020507" pitchFamily="18" charset="2"/>
              <a:buChar char=""/>
              <a:tabLst>
                <a:tab pos="457200" algn="l"/>
              </a:tabLst>
            </a:pPr>
            <a:r>
              <a:rPr lang="en-US" sz="1800" dirty="0">
                <a:solidFill>
                  <a:schemeClr val="accent6"/>
                </a:solidFill>
                <a:effectLst/>
                <a:latin typeface="Roboto" panose="02000000000000000000" pitchFamily="2" charset="0"/>
                <a:ea typeface="Roboto" panose="02000000000000000000" pitchFamily="2" charset="0"/>
              </a:rPr>
              <a:t>A statement printed as fact that is false and attacks a person’s reputation. </a:t>
            </a:r>
            <a:endParaRPr lang="en-US" sz="1800" dirty="0">
              <a:solidFill>
                <a:schemeClr val="accent6"/>
              </a:solidFill>
              <a:effectLst/>
              <a:latin typeface="Roboto" panose="02000000000000000000" pitchFamily="2" charset="0"/>
              <a:ea typeface="Roboto" panose="02000000000000000000" pitchFamily="2" charset="0"/>
              <a:cs typeface="Times New Roman" panose="02020603050405020304" pitchFamily="18" charset="0"/>
            </a:endParaRPr>
          </a:p>
        </p:txBody>
      </p:sp>
      <p:pic>
        <p:nvPicPr>
          <p:cNvPr id="2050" name="Picture 2">
            <a:extLst>
              <a:ext uri="{FF2B5EF4-FFF2-40B4-BE49-F238E27FC236}">
                <a16:creationId xmlns:a16="http://schemas.microsoft.com/office/drawing/2014/main" id="{0D2038E6-B775-4583-A850-EE97595A5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25" y="168835"/>
            <a:ext cx="3822010" cy="240022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758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84159-EC8A-4698-A9C4-3B9CBCBE4DF0}"/>
              </a:ext>
            </a:extLst>
          </p:cNvPr>
          <p:cNvSpPr txBox="1"/>
          <p:nvPr/>
        </p:nvSpPr>
        <p:spPr>
          <a:xfrm>
            <a:off x="4464050" y="971427"/>
            <a:ext cx="7308055"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Seven Key Points</a:t>
            </a:r>
          </a:p>
        </p:txBody>
      </p:sp>
      <p:sp>
        <p:nvSpPr>
          <p:cNvPr id="3" name="TextBox 2">
            <a:extLst>
              <a:ext uri="{FF2B5EF4-FFF2-40B4-BE49-F238E27FC236}">
                <a16:creationId xmlns:a16="http://schemas.microsoft.com/office/drawing/2014/main" id="{3783BF23-B15F-4CB6-84AC-B3A6B0529D27}"/>
              </a:ext>
            </a:extLst>
          </p:cNvPr>
          <p:cNvSpPr txBox="1"/>
          <p:nvPr/>
        </p:nvSpPr>
        <p:spPr>
          <a:xfrm>
            <a:off x="4425950" y="1863784"/>
            <a:ext cx="7562850"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5400" dirty="0">
                <a:solidFill>
                  <a:srgbClr val="00B050"/>
                </a:solidFill>
                <a:latin typeface="Roboto Light" panose="02000000000000000000" pitchFamily="2" charset="0"/>
                <a:ea typeface="Roboto Light" panose="02000000000000000000" pitchFamily="2" charset="0"/>
              </a:rPr>
              <a:t>When Making Tough Decisions</a:t>
            </a:r>
            <a:endParaRPr kumimoji="0" lang="en-US" sz="5400" b="0" i="0" u="none" strike="noStrike" cap="none" spc="0" normalizeH="0" baseline="0" dirty="0">
              <a:ln>
                <a:noFill/>
              </a:ln>
              <a:solidFill>
                <a:srgbClr val="00B050"/>
              </a:solidFill>
              <a:effectLst/>
              <a:uFillTx/>
              <a:latin typeface="Roboto Light" panose="02000000000000000000" pitchFamily="2" charset="0"/>
              <a:ea typeface="Roboto Light" panose="02000000000000000000" pitchFamily="2" charset="0"/>
              <a:sym typeface="Calibri"/>
            </a:endParaRPr>
          </a:p>
        </p:txBody>
      </p:sp>
      <p:sp>
        <p:nvSpPr>
          <p:cNvPr id="4" name="TextBox 3">
            <a:extLst>
              <a:ext uri="{FF2B5EF4-FFF2-40B4-BE49-F238E27FC236}">
                <a16:creationId xmlns:a16="http://schemas.microsoft.com/office/drawing/2014/main" id="{25B97835-8723-497F-812B-5E9B9E289B4C}"/>
              </a:ext>
            </a:extLst>
          </p:cNvPr>
          <p:cNvSpPr txBox="1"/>
          <p:nvPr/>
        </p:nvSpPr>
        <p:spPr>
          <a:xfrm>
            <a:off x="333060" y="3832474"/>
            <a:ext cx="5068561"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Mod 10</a:t>
            </a:r>
            <a:r>
              <a:rPr lang="en-US" sz="2400" dirty="0">
                <a:solidFill>
                  <a:schemeClr val="bg1"/>
                </a:solidFill>
                <a:latin typeface="Roboto "/>
                <a:ea typeface="Roboto Light" panose="02000000000000000000" pitchFamily="2" charset="0"/>
              </a:rPr>
              <a:t>: </a:t>
            </a:r>
            <a:r>
              <a:rPr lang="en-US" sz="2400" dirty="0">
                <a:solidFill>
                  <a:schemeClr val="bg1"/>
                </a:solidFill>
                <a:effectLst/>
                <a:latin typeface="Roboto" panose="02000000000000000000" pitchFamily="2" charset="0"/>
                <a:ea typeface="Roboto" panose="02000000000000000000" pitchFamily="2" charset="0"/>
              </a:rPr>
              <a:t>When you decide to publish something, ask yourself is it ethical?</a:t>
            </a:r>
          </a:p>
          <a:p>
            <a:pPr marL="0" marR="0" indent="0" algn="l" defTabSz="914400" rtl="0" fontAlgn="auto" latinLnBrk="0" hangingPunct="0">
              <a:lnSpc>
                <a:spcPct val="100000"/>
              </a:lnSpc>
              <a:spcBef>
                <a:spcPts val="0"/>
              </a:spcBef>
              <a:spcAft>
                <a:spcPts val="0"/>
              </a:spcAft>
              <a:buClrTx/>
              <a:buSzTx/>
              <a:buFontTx/>
              <a:buNone/>
              <a:tabLst/>
            </a:pPr>
            <a:r>
              <a:rPr lang="en-US" sz="2400" dirty="0">
                <a:solidFill>
                  <a:schemeClr val="bg1"/>
                </a:solidFill>
                <a:latin typeface="Roboto" panose="02000000000000000000" pitchFamily="2" charset="0"/>
                <a:ea typeface="Roboto" panose="02000000000000000000" pitchFamily="2" charset="0"/>
              </a:rPr>
              <a:t>NSPA Code of Ethics</a:t>
            </a:r>
            <a:r>
              <a:rPr lang="en-US" sz="2400" dirty="0">
                <a:solidFill>
                  <a:schemeClr val="bg1"/>
                </a:solidFill>
                <a:effectLst/>
                <a:latin typeface="Roboto" panose="02000000000000000000" pitchFamily="2" charset="0"/>
                <a:ea typeface="Roboto" panose="02000000000000000000" pitchFamily="2" charset="0"/>
              </a:rPr>
              <a:t> </a:t>
            </a:r>
            <a:endParaRPr kumimoji="0" lang="en-US" sz="2400" b="0" i="0" u="none" strike="noStrike" cap="none" spc="0" normalizeH="0" baseline="0" dirty="0">
              <a:ln>
                <a:noFill/>
              </a:ln>
              <a:solidFill>
                <a:schemeClr val="bg1"/>
              </a:solidFill>
              <a:effectLst/>
              <a:uFillTx/>
              <a:latin typeface="Roboto" panose="02000000000000000000" pitchFamily="2" charset="0"/>
              <a:ea typeface="Roboto" panose="02000000000000000000" pitchFamily="2" charset="0"/>
              <a:sym typeface="Calibri"/>
            </a:endParaRPr>
          </a:p>
        </p:txBody>
      </p:sp>
      <p:sp>
        <p:nvSpPr>
          <p:cNvPr id="9" name="TextBox 8">
            <a:extLst>
              <a:ext uri="{FF2B5EF4-FFF2-40B4-BE49-F238E27FC236}">
                <a16:creationId xmlns:a16="http://schemas.microsoft.com/office/drawing/2014/main" id="{7E332280-2777-47E7-BF98-94B0D6522322}"/>
              </a:ext>
            </a:extLst>
          </p:cNvPr>
          <p:cNvSpPr txBox="1"/>
          <p:nvPr/>
        </p:nvSpPr>
        <p:spPr>
          <a:xfrm>
            <a:off x="5875157" y="3529229"/>
            <a:ext cx="6193274" cy="35630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nSpc>
                <a:spcPct val="115000"/>
              </a:lnSpc>
              <a:spcBef>
                <a:spcPts val="500"/>
              </a:spcBef>
              <a:spcAft>
                <a:spcPts val="0"/>
              </a:spcAft>
              <a:buFont typeface="Symbol" panose="05050102010706020507" pitchFamily="18" charset="2"/>
              <a:buChar char=""/>
            </a:pPr>
            <a:r>
              <a:rPr lang="en-US" sz="2400" dirty="0">
                <a:solidFill>
                  <a:srgbClr val="404040"/>
                </a:solidFill>
                <a:effectLst/>
                <a:latin typeface="Roboto" panose="02000000000000000000" pitchFamily="2" charset="0"/>
                <a:ea typeface="Roboto" panose="02000000000000000000" pitchFamily="2" charset="0"/>
                <a:cs typeface="Calibri" panose="020F0502020204030204" pitchFamily="34" charset="0"/>
              </a:rPr>
              <a:t>Be </a:t>
            </a:r>
            <a:r>
              <a:rPr lang="en-US" sz="2400" b="1" dirty="0">
                <a:solidFill>
                  <a:schemeClr val="accent6"/>
                </a:solidFill>
                <a:effectLst/>
                <a:latin typeface="Roboto" panose="02000000000000000000" pitchFamily="2" charset="0"/>
                <a:ea typeface="Roboto" panose="02000000000000000000" pitchFamily="2" charset="0"/>
                <a:cs typeface="Calibri" panose="020F0502020204030204" pitchFamily="34" charset="0"/>
              </a:rPr>
              <a:t>responsible.</a:t>
            </a:r>
            <a:endParaRPr lang="en-US" sz="2400" b="1" dirty="0">
              <a:solidFill>
                <a:schemeClr val="accent6"/>
              </a:solidFill>
              <a:effectLst/>
              <a:latin typeface="Roboto" panose="02000000000000000000" pitchFamily="2" charset="0"/>
              <a:ea typeface="Roboto" panose="02000000000000000000" pitchFamily="2"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404040"/>
                </a:solidFill>
                <a:effectLst/>
                <a:latin typeface="Roboto" panose="02000000000000000000" pitchFamily="2" charset="0"/>
                <a:ea typeface="Roboto" panose="02000000000000000000" pitchFamily="2" charset="0"/>
                <a:cs typeface="Calibri" panose="020F0502020204030204" pitchFamily="34" charset="0"/>
              </a:rPr>
              <a:t>Be </a:t>
            </a:r>
            <a:r>
              <a:rPr lang="en-US" sz="2400" b="1" dirty="0">
                <a:solidFill>
                  <a:schemeClr val="accent6"/>
                </a:solidFill>
                <a:effectLst/>
                <a:latin typeface="Roboto" panose="02000000000000000000" pitchFamily="2" charset="0"/>
                <a:ea typeface="Roboto" panose="02000000000000000000" pitchFamily="2" charset="0"/>
                <a:cs typeface="Calibri" panose="020F0502020204030204" pitchFamily="34" charset="0"/>
              </a:rPr>
              <a:t>fair.</a:t>
            </a:r>
            <a:endParaRPr lang="en-US" sz="2400" b="1" dirty="0">
              <a:solidFill>
                <a:schemeClr val="accent6"/>
              </a:solidFill>
              <a:effectLst/>
              <a:latin typeface="Roboto" panose="02000000000000000000" pitchFamily="2" charset="0"/>
              <a:ea typeface="Roboto" panose="02000000000000000000" pitchFamily="2"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404040"/>
                </a:solidFill>
                <a:effectLst/>
                <a:latin typeface="Roboto" panose="02000000000000000000" pitchFamily="2" charset="0"/>
                <a:ea typeface="Roboto" panose="02000000000000000000" pitchFamily="2" charset="0"/>
                <a:cs typeface="Calibri" panose="020F0502020204030204" pitchFamily="34" charset="0"/>
              </a:rPr>
              <a:t>Be </a:t>
            </a:r>
            <a:r>
              <a:rPr lang="en-US" sz="2400" b="1" dirty="0">
                <a:solidFill>
                  <a:schemeClr val="accent6"/>
                </a:solidFill>
                <a:effectLst/>
                <a:latin typeface="Roboto" panose="02000000000000000000" pitchFamily="2" charset="0"/>
                <a:ea typeface="Roboto" panose="02000000000000000000" pitchFamily="2" charset="0"/>
                <a:cs typeface="Calibri" panose="020F0502020204030204" pitchFamily="34" charset="0"/>
              </a:rPr>
              <a:t>honest.</a:t>
            </a:r>
            <a:endParaRPr lang="en-US" sz="2400" b="1" dirty="0">
              <a:solidFill>
                <a:schemeClr val="accent6"/>
              </a:solidFill>
              <a:effectLst/>
              <a:latin typeface="Roboto" panose="02000000000000000000" pitchFamily="2" charset="0"/>
              <a:ea typeface="Roboto" panose="02000000000000000000" pitchFamily="2"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404040"/>
                </a:solidFill>
                <a:effectLst/>
                <a:latin typeface="Roboto" panose="02000000000000000000" pitchFamily="2" charset="0"/>
                <a:ea typeface="Roboto" panose="02000000000000000000" pitchFamily="2" charset="0"/>
                <a:cs typeface="Calibri" panose="020F0502020204030204" pitchFamily="34" charset="0"/>
              </a:rPr>
              <a:t>Be </a:t>
            </a:r>
            <a:r>
              <a:rPr lang="en-US" sz="2400" b="1" dirty="0">
                <a:solidFill>
                  <a:schemeClr val="accent6"/>
                </a:solidFill>
                <a:effectLst/>
                <a:latin typeface="Roboto" panose="02000000000000000000" pitchFamily="2" charset="0"/>
                <a:ea typeface="Roboto" panose="02000000000000000000" pitchFamily="2" charset="0"/>
                <a:cs typeface="Calibri" panose="020F0502020204030204" pitchFamily="34" charset="0"/>
              </a:rPr>
              <a:t>accurate.</a:t>
            </a:r>
            <a:endParaRPr lang="en-US" sz="2400" b="1" dirty="0">
              <a:solidFill>
                <a:schemeClr val="accent6"/>
              </a:solidFill>
              <a:effectLst/>
              <a:latin typeface="Roboto" panose="02000000000000000000" pitchFamily="2" charset="0"/>
              <a:ea typeface="Roboto" panose="02000000000000000000" pitchFamily="2"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chemeClr val="tx1"/>
                </a:solidFill>
                <a:effectLst/>
                <a:latin typeface="Roboto" panose="02000000000000000000" pitchFamily="2" charset="0"/>
                <a:ea typeface="Roboto" panose="02000000000000000000" pitchFamily="2" charset="0"/>
                <a:cs typeface="Calibri" panose="020F0502020204030204" pitchFamily="34" charset="0"/>
              </a:rPr>
              <a:t>Be</a:t>
            </a:r>
            <a:r>
              <a:rPr lang="en-US" sz="2400" dirty="0">
                <a:solidFill>
                  <a:schemeClr val="accent6"/>
                </a:solidFill>
                <a:effectLst/>
                <a:latin typeface="Roboto" panose="02000000000000000000" pitchFamily="2" charset="0"/>
                <a:ea typeface="Roboto" panose="02000000000000000000" pitchFamily="2" charset="0"/>
                <a:cs typeface="Calibri" panose="020F0502020204030204" pitchFamily="34" charset="0"/>
              </a:rPr>
              <a:t> </a:t>
            </a:r>
            <a:r>
              <a:rPr lang="en-US" sz="2400" b="1" dirty="0">
                <a:solidFill>
                  <a:schemeClr val="accent6"/>
                </a:solidFill>
                <a:effectLst/>
                <a:latin typeface="Roboto" panose="02000000000000000000" pitchFamily="2" charset="0"/>
                <a:ea typeface="Roboto" panose="02000000000000000000" pitchFamily="2" charset="0"/>
                <a:cs typeface="Calibri" panose="020F0502020204030204" pitchFamily="34" charset="0"/>
              </a:rPr>
              <a:t>independent.</a:t>
            </a:r>
            <a:endParaRPr lang="en-US" sz="2400" b="1" dirty="0">
              <a:solidFill>
                <a:schemeClr val="accent6"/>
              </a:solidFill>
              <a:effectLst/>
              <a:latin typeface="Roboto" panose="02000000000000000000" pitchFamily="2" charset="0"/>
              <a:ea typeface="Roboto" panose="02000000000000000000" pitchFamily="2"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chemeClr val="tx1"/>
                </a:solidFill>
                <a:effectLst/>
                <a:latin typeface="Roboto" panose="02000000000000000000" pitchFamily="2" charset="0"/>
                <a:ea typeface="Roboto" panose="02000000000000000000" pitchFamily="2" charset="0"/>
                <a:cs typeface="Calibri" panose="020F0502020204030204" pitchFamily="34" charset="0"/>
              </a:rPr>
              <a:t>Minimize </a:t>
            </a:r>
            <a:r>
              <a:rPr lang="en-US" sz="2400" b="1" dirty="0">
                <a:solidFill>
                  <a:schemeClr val="accent6"/>
                </a:solidFill>
                <a:effectLst/>
                <a:latin typeface="Roboto" panose="02000000000000000000" pitchFamily="2" charset="0"/>
                <a:ea typeface="Roboto" panose="02000000000000000000" pitchFamily="2" charset="0"/>
                <a:cs typeface="Calibri" panose="020F0502020204030204" pitchFamily="34" charset="0"/>
              </a:rPr>
              <a:t>harm.</a:t>
            </a:r>
            <a:endParaRPr lang="en-US" sz="2400" b="1" dirty="0">
              <a:solidFill>
                <a:schemeClr val="accent6"/>
              </a:solidFill>
              <a:effectLst/>
              <a:latin typeface="Roboto" panose="02000000000000000000" pitchFamily="2" charset="0"/>
              <a:ea typeface="Roboto" panose="02000000000000000000" pitchFamily="2"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2400" dirty="0">
                <a:solidFill>
                  <a:srgbClr val="404040"/>
                </a:solidFill>
                <a:effectLst/>
                <a:latin typeface="Roboto" panose="02000000000000000000" pitchFamily="2" charset="0"/>
                <a:ea typeface="Roboto" panose="02000000000000000000" pitchFamily="2" charset="0"/>
                <a:cs typeface="Calibri" panose="020F0502020204030204" pitchFamily="34" charset="0"/>
              </a:rPr>
              <a:t>Be </a:t>
            </a:r>
            <a:r>
              <a:rPr lang="en-US" sz="2400" b="1" dirty="0">
                <a:solidFill>
                  <a:schemeClr val="accent6"/>
                </a:solidFill>
                <a:effectLst/>
                <a:latin typeface="Roboto" panose="02000000000000000000" pitchFamily="2" charset="0"/>
                <a:ea typeface="Roboto" panose="02000000000000000000" pitchFamily="2" charset="0"/>
                <a:cs typeface="Calibri" panose="020F0502020204030204" pitchFamily="34" charset="0"/>
              </a:rPr>
              <a:t>accountable</a:t>
            </a:r>
            <a:r>
              <a:rPr lang="en-US" sz="2400" dirty="0">
                <a:solidFill>
                  <a:srgbClr val="404040"/>
                </a:solidFill>
                <a:effectLst/>
                <a:latin typeface="Roboto" panose="02000000000000000000" pitchFamily="2" charset="0"/>
                <a:ea typeface="Roboto" panose="02000000000000000000" pitchFamily="2" charset="0"/>
                <a:cs typeface="Calibri" panose="020F0502020204030204" pitchFamily="34" charset="0"/>
              </a:rPr>
              <a:t>.</a:t>
            </a:r>
            <a:endParaRPr lang="en-US" sz="2400" dirty="0">
              <a:effectLst/>
              <a:latin typeface="Roboto" panose="02000000000000000000" pitchFamily="2" charset="0"/>
              <a:ea typeface="Roboto" panose="02000000000000000000" pitchFamily="2" charset="0"/>
              <a:cs typeface="Times New Roman" panose="02020603050405020304" pitchFamily="18" charset="0"/>
            </a:endParaRP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endParaRPr lang="en-US" sz="1800" dirty="0">
              <a:solidFill>
                <a:schemeClr val="tx1"/>
              </a:solidFill>
              <a:latin typeface="Roboto "/>
              <a:ea typeface="Roboto Light" panose="02000000000000000000" pitchFamily="2" charset="0"/>
            </a:endParaRPr>
          </a:p>
        </p:txBody>
      </p:sp>
      <p:pic>
        <p:nvPicPr>
          <p:cNvPr id="6" name="Picture 5">
            <a:extLst>
              <a:ext uri="{FF2B5EF4-FFF2-40B4-BE49-F238E27FC236}">
                <a16:creationId xmlns:a16="http://schemas.microsoft.com/office/drawing/2014/main" id="{40900BD2-40A7-4DDE-83CE-94BA018E2A69}"/>
              </a:ext>
            </a:extLst>
          </p:cNvPr>
          <p:cNvPicPr>
            <a:picLocks noChangeAspect="1"/>
          </p:cNvPicPr>
          <p:nvPr/>
        </p:nvPicPr>
        <p:blipFill>
          <a:blip r:embed="rId2"/>
          <a:stretch>
            <a:fillRect/>
          </a:stretch>
        </p:blipFill>
        <p:spPr>
          <a:xfrm>
            <a:off x="1073439" y="118946"/>
            <a:ext cx="2159407" cy="3410283"/>
          </a:xfrm>
          <a:prstGeom prst="rect">
            <a:avLst/>
          </a:prstGeom>
          <a:ln w="12700">
            <a:solidFill>
              <a:schemeClr val="tx1"/>
            </a:solidFill>
          </a:ln>
        </p:spPr>
      </p:pic>
    </p:spTree>
    <p:extLst>
      <p:ext uri="{BB962C8B-B14F-4D97-AF65-F5344CB8AC3E}">
        <p14:creationId xmlns:p14="http://schemas.microsoft.com/office/powerpoint/2010/main" val="19442996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84159-EC8A-4698-A9C4-3B9CBCBE4DF0}"/>
              </a:ext>
            </a:extLst>
          </p:cNvPr>
          <p:cNvSpPr txBox="1"/>
          <p:nvPr/>
        </p:nvSpPr>
        <p:spPr>
          <a:xfrm>
            <a:off x="4776716" y="148263"/>
            <a:ext cx="6725608"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5400" b="1" dirty="0">
                <a:solidFill>
                  <a:srgbClr val="000000"/>
                </a:solidFill>
                <a:effectLst/>
                <a:latin typeface="Roboto Black" panose="02000000000000000000" pitchFamily="2" charset="0"/>
                <a:ea typeface="Roboto Black" panose="02000000000000000000" pitchFamily="2" charset="0"/>
              </a:rPr>
              <a:t>Copyright Laws</a:t>
            </a:r>
            <a:endParaRPr kumimoji="0" lang="en-US" sz="54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4" name="TextBox 3">
            <a:extLst>
              <a:ext uri="{FF2B5EF4-FFF2-40B4-BE49-F238E27FC236}">
                <a16:creationId xmlns:a16="http://schemas.microsoft.com/office/drawing/2014/main" id="{25B97835-8723-497F-812B-5E9B9E289B4C}"/>
              </a:ext>
            </a:extLst>
          </p:cNvPr>
          <p:cNvSpPr txBox="1"/>
          <p:nvPr/>
        </p:nvSpPr>
        <p:spPr>
          <a:xfrm>
            <a:off x="63500" y="3583503"/>
            <a:ext cx="5645150" cy="22159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Mod </a:t>
            </a:r>
            <a:r>
              <a:rPr lang="en-US" sz="2400" dirty="0">
                <a:solidFill>
                  <a:schemeClr val="bg1"/>
                </a:solidFill>
                <a:latin typeface="Roboto "/>
                <a:ea typeface="Roboto Light" panose="02000000000000000000" pitchFamily="2" charset="0"/>
              </a:rPr>
              <a:t>10: Copyright Law</a:t>
            </a:r>
          </a:p>
          <a:p>
            <a:r>
              <a:rPr lang="en-US" sz="1800" dirty="0">
                <a:solidFill>
                  <a:schemeClr val="bg1"/>
                </a:solidFill>
                <a:effectLst/>
                <a:latin typeface="Roboto" panose="02000000000000000000" pitchFamily="2" charset="0"/>
                <a:ea typeface="Roboto" panose="02000000000000000000" pitchFamily="2" charset="0"/>
                <a:cs typeface="Calibri" panose="020F0502020204030204" pitchFamily="34" charset="0"/>
              </a:rPr>
              <a:t>It is important to establish clearly who owns the copyright to your yearbook and the elements that comprise it, such as the photos, designs, stories, and graphics. The publication itself often controls the use of yearbook content by sources outside of </a:t>
            </a:r>
            <a:r>
              <a:rPr lang="en-US" sz="1800">
                <a:solidFill>
                  <a:schemeClr val="bg1"/>
                </a:solidFill>
                <a:effectLst/>
                <a:latin typeface="Roboto" panose="02000000000000000000" pitchFamily="2" charset="0"/>
                <a:ea typeface="Roboto" panose="02000000000000000000" pitchFamily="2" charset="0"/>
                <a:cs typeface="Calibri" panose="020F0502020204030204" pitchFamily="34" charset="0"/>
              </a:rPr>
              <a:t>the staff.</a:t>
            </a:r>
            <a:r>
              <a:rPr lang="en-US" sz="18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endParaRPr>
          </a:p>
        </p:txBody>
      </p:sp>
      <p:sp>
        <p:nvSpPr>
          <p:cNvPr id="9" name="TextBox 8">
            <a:extLst>
              <a:ext uri="{FF2B5EF4-FFF2-40B4-BE49-F238E27FC236}">
                <a16:creationId xmlns:a16="http://schemas.microsoft.com/office/drawing/2014/main" id="{7E332280-2777-47E7-BF98-94B0D6522322}"/>
              </a:ext>
            </a:extLst>
          </p:cNvPr>
          <p:cNvSpPr txBox="1"/>
          <p:nvPr/>
        </p:nvSpPr>
        <p:spPr>
          <a:xfrm>
            <a:off x="4521200" y="1102918"/>
            <a:ext cx="6223095" cy="2537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15000"/>
              </a:lnSpc>
              <a:spcBef>
                <a:spcPts val="500"/>
              </a:spcBef>
              <a:spcAft>
                <a:spcPts val="1000"/>
              </a:spcAft>
            </a:pPr>
            <a:r>
              <a:rPr lang="en-US" sz="1800" dirty="0">
                <a:solidFill>
                  <a:schemeClr val="accent6"/>
                </a:solidFill>
                <a:effectLst/>
                <a:latin typeface="Roboto" panose="02000000000000000000" pitchFamily="2" charset="0"/>
                <a:ea typeface="Roboto" panose="02000000000000000000" pitchFamily="2" charset="0"/>
                <a:cs typeface="Calibri" panose="020F0502020204030204" pitchFamily="34" charset="0"/>
              </a:rPr>
              <a:t>Copyright law protects the works of authors, including musical, dramatical and literary works. A copyright protects the way in which a creator expresses his or her idea, but not the actual idea or facts behind the idea. Copyright protection is unavailable for names, titles of books and movies, slogans, and short advertising expressions.</a:t>
            </a:r>
            <a:endParaRPr lang="en-US" sz="1800" dirty="0">
              <a:solidFill>
                <a:schemeClr val="accent6"/>
              </a:solidFill>
              <a:effectLst/>
              <a:latin typeface="Roboto" panose="02000000000000000000" pitchFamily="2" charset="0"/>
              <a:ea typeface="Roboto" panose="02000000000000000000" pitchFamily="2" charset="0"/>
              <a:cs typeface="Times New Roman" panose="02020603050405020304" pitchFamily="18" charset="0"/>
            </a:endParaRPr>
          </a:p>
          <a:p>
            <a:pPr marL="0" marR="0" fontAlgn="base">
              <a:spcBef>
                <a:spcPts val="1020"/>
              </a:spcBef>
              <a:spcAft>
                <a:spcPts val="1020"/>
              </a:spcAft>
            </a:pPr>
            <a:endParaRPr lang="en-US" sz="1800" dirty="0">
              <a:solidFill>
                <a:schemeClr val="accent6"/>
              </a:solidFill>
              <a:effectLst/>
              <a:latin typeface="Roboto  "/>
              <a:ea typeface="Times New Roman" panose="02020603050405020304" pitchFamily="18" charset="0"/>
            </a:endParaRPr>
          </a:p>
        </p:txBody>
      </p:sp>
      <p:sp>
        <p:nvSpPr>
          <p:cNvPr id="22" name="TextBox 21">
            <a:extLst>
              <a:ext uri="{FF2B5EF4-FFF2-40B4-BE49-F238E27FC236}">
                <a16:creationId xmlns:a16="http://schemas.microsoft.com/office/drawing/2014/main" id="{6AA66DB7-9A92-43E5-B37F-46EF8212EEEB}"/>
              </a:ext>
            </a:extLst>
          </p:cNvPr>
          <p:cNvSpPr txBox="1"/>
          <p:nvPr/>
        </p:nvSpPr>
        <p:spPr>
          <a:xfrm>
            <a:off x="5899151" y="4076874"/>
            <a:ext cx="5752488" cy="2618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15000"/>
              </a:lnSpc>
              <a:spcBef>
                <a:spcPts val="500"/>
              </a:spcBef>
              <a:spcAft>
                <a:spcPts val="1000"/>
              </a:spcAft>
            </a:pPr>
            <a:r>
              <a:rPr lang="en-US" sz="1800" dirty="0">
                <a:solidFill>
                  <a:schemeClr val="accent6"/>
                </a:solidFill>
                <a:effectLst/>
                <a:latin typeface="Roboto" panose="02000000000000000000" pitchFamily="2" charset="0"/>
                <a:ea typeface="Roboto" panose="02000000000000000000" pitchFamily="2" charset="0"/>
                <a:cs typeface="Calibri" panose="020F0502020204030204" pitchFamily="34" charset="0"/>
              </a:rPr>
              <a:t>Only the creator of a copyrighted work or the owner of a copyright is legally allowed to reproduce, perform, display, distribute copies of or create variations of a work. Any unauthorized use of a copyrighted work is copyright infringement.  If you include a piece of copyrighted material in your yearbook without obtaining permission from the copyright owner, you can be sued for copyright infringement. </a:t>
            </a:r>
            <a:endParaRPr lang="en-US" sz="1800" dirty="0">
              <a:solidFill>
                <a:schemeClr val="accent6"/>
              </a:solidFill>
              <a:effectLst/>
              <a:latin typeface="Roboto" panose="02000000000000000000" pitchFamily="2" charset="0"/>
              <a:ea typeface="Roboto" panose="02000000000000000000"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id="{E9836D92-D2A9-4349-B986-77053476B2E4}"/>
              </a:ext>
            </a:extLst>
          </p:cNvPr>
          <p:cNvSpPr txBox="1"/>
          <p:nvPr/>
        </p:nvSpPr>
        <p:spPr>
          <a:xfrm>
            <a:off x="5791200" y="3064800"/>
            <a:ext cx="704550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5400" b="1" dirty="0">
                <a:latin typeface="Roboto Black" panose="02000000000000000000" pitchFamily="2" charset="0"/>
                <a:ea typeface="Roboto Black" panose="02000000000000000000" pitchFamily="2" charset="0"/>
              </a:rPr>
              <a:t>Copyrighted</a:t>
            </a:r>
            <a:r>
              <a:rPr lang="en-US" sz="5400" b="1" dirty="0">
                <a:solidFill>
                  <a:srgbClr val="000000"/>
                </a:solidFill>
                <a:effectLst/>
                <a:latin typeface="Roboto Black" panose="02000000000000000000" pitchFamily="2" charset="0"/>
                <a:ea typeface="Roboto Black" panose="02000000000000000000" pitchFamily="2" charset="0"/>
              </a:rPr>
              <a:t> Works</a:t>
            </a:r>
            <a:endParaRPr kumimoji="0" lang="en-US" sz="54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pic>
        <p:nvPicPr>
          <p:cNvPr id="3074" name="Picture 2" descr="Fair use of images online protects the creator while allowing the public to use the imagery.">
            <a:extLst>
              <a:ext uri="{FF2B5EF4-FFF2-40B4-BE49-F238E27FC236}">
                <a16:creationId xmlns:a16="http://schemas.microsoft.com/office/drawing/2014/main" id="{79C2E889-39F3-4F73-AC49-2072A9E38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56" y="56383"/>
            <a:ext cx="3442373" cy="321811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23756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84159-EC8A-4698-A9C4-3B9CBCBE4DF0}"/>
              </a:ext>
            </a:extLst>
          </p:cNvPr>
          <p:cNvSpPr txBox="1"/>
          <p:nvPr/>
        </p:nvSpPr>
        <p:spPr>
          <a:xfrm>
            <a:off x="4748552" y="645577"/>
            <a:ext cx="7018474"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6000" dirty="0">
                <a:latin typeface="Roboto Black" panose="02000000000000000000" pitchFamily="2" charset="0"/>
                <a:ea typeface="Roboto Black" panose="02000000000000000000" pitchFamily="2" charset="0"/>
              </a:rPr>
              <a:t>Advertisements</a:t>
            </a:r>
            <a:endParaRPr kumimoji="0" lang="en-US" sz="60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endParaRPr>
          </a:p>
        </p:txBody>
      </p:sp>
      <p:sp>
        <p:nvSpPr>
          <p:cNvPr id="3" name="TextBox 2">
            <a:extLst>
              <a:ext uri="{FF2B5EF4-FFF2-40B4-BE49-F238E27FC236}">
                <a16:creationId xmlns:a16="http://schemas.microsoft.com/office/drawing/2014/main" id="{3783BF23-B15F-4CB6-84AC-B3A6B0529D27}"/>
              </a:ext>
            </a:extLst>
          </p:cNvPr>
          <p:cNvSpPr txBox="1"/>
          <p:nvPr/>
        </p:nvSpPr>
        <p:spPr>
          <a:xfrm>
            <a:off x="4620984" y="1404516"/>
            <a:ext cx="606406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400" dirty="0">
                <a:solidFill>
                  <a:srgbClr val="00B050"/>
                </a:solidFill>
                <a:latin typeface="Roboto Light" panose="02000000000000000000" pitchFamily="2" charset="0"/>
                <a:ea typeface="Roboto Light" panose="02000000000000000000" pitchFamily="2" charset="0"/>
              </a:rPr>
              <a:t>Acceptance/Refusal</a:t>
            </a:r>
            <a:endParaRPr kumimoji="0" lang="en-US" sz="4400" b="0" i="0" u="none" strike="noStrike" cap="none" spc="0" normalizeH="0" baseline="0" dirty="0">
              <a:ln>
                <a:noFill/>
              </a:ln>
              <a:solidFill>
                <a:srgbClr val="00B050"/>
              </a:solidFill>
              <a:effectLst/>
              <a:uFillTx/>
              <a:latin typeface="Roboto Light" panose="02000000000000000000" pitchFamily="2" charset="0"/>
              <a:ea typeface="Roboto Light" panose="02000000000000000000" pitchFamily="2" charset="0"/>
              <a:sym typeface="Calibri"/>
            </a:endParaRPr>
          </a:p>
        </p:txBody>
      </p:sp>
      <p:sp>
        <p:nvSpPr>
          <p:cNvPr id="4" name="TextBox 3">
            <a:extLst>
              <a:ext uri="{FF2B5EF4-FFF2-40B4-BE49-F238E27FC236}">
                <a16:creationId xmlns:a16="http://schemas.microsoft.com/office/drawing/2014/main" id="{25B97835-8723-497F-812B-5E9B9E289B4C}"/>
              </a:ext>
            </a:extLst>
          </p:cNvPr>
          <p:cNvSpPr txBox="1"/>
          <p:nvPr/>
        </p:nvSpPr>
        <p:spPr>
          <a:xfrm>
            <a:off x="231460" y="3807311"/>
            <a:ext cx="5375590"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Mod 10: </a:t>
            </a:r>
            <a:r>
              <a:rPr lang="en-US" sz="2400" dirty="0">
                <a:solidFill>
                  <a:schemeClr val="bg1"/>
                </a:solidFill>
                <a:effectLst/>
                <a:latin typeface="Roboto" panose="02000000000000000000" pitchFamily="2" charset="0"/>
                <a:ea typeface="Roboto" panose="02000000000000000000" pitchFamily="2" charset="0"/>
                <a:cs typeface="Calibri" panose="020F0502020204030204" pitchFamily="34" charset="0"/>
              </a:rPr>
              <a:t>While you might consider an ad to be any content in the book for which a customer pays, not all ads are created equal in the eyes of the law.</a:t>
            </a:r>
            <a:endParaRPr lang="en-US" sz="240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endParaRPr>
          </a:p>
        </p:txBody>
      </p:sp>
      <p:sp>
        <p:nvSpPr>
          <p:cNvPr id="9" name="TextBox 8">
            <a:extLst>
              <a:ext uri="{FF2B5EF4-FFF2-40B4-BE49-F238E27FC236}">
                <a16:creationId xmlns:a16="http://schemas.microsoft.com/office/drawing/2014/main" id="{7E332280-2777-47E7-BF98-94B0D6522322}"/>
              </a:ext>
            </a:extLst>
          </p:cNvPr>
          <p:cNvSpPr txBox="1"/>
          <p:nvPr/>
        </p:nvSpPr>
        <p:spPr>
          <a:xfrm>
            <a:off x="5816601" y="2205705"/>
            <a:ext cx="6064068" cy="87634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15000"/>
              </a:lnSpc>
              <a:spcBef>
                <a:spcPts val="500"/>
              </a:spcBef>
              <a:spcAft>
                <a:spcPts val="1000"/>
              </a:spcAft>
            </a:pPr>
            <a:r>
              <a:rPr lang="en-US" sz="1800" dirty="0">
                <a:solidFill>
                  <a:srgbClr val="404040"/>
                </a:solidFill>
                <a:effectLst/>
                <a:latin typeface="Roboto" panose="02000000000000000000" pitchFamily="2" charset="0"/>
                <a:ea typeface="Roboto" panose="02000000000000000000" pitchFamily="2" charset="0"/>
                <a:cs typeface="Calibri" panose="020F0502020204030204" pitchFamily="34" charset="0"/>
              </a:rPr>
              <a:t>Any publication has the right to refuse advertising before a formal contract is signed between the advertiser and the publication. Refusal can be for any number of reasons:</a:t>
            </a:r>
            <a:endParaRPr lang="en-US" sz="1800" dirty="0">
              <a:effectLst/>
              <a:latin typeface="Roboto" panose="02000000000000000000" pitchFamily="2" charset="0"/>
              <a:ea typeface="Roboto" panose="02000000000000000000" pitchFamily="2" charset="0"/>
              <a:cs typeface="Times New Roman" panose="02020603050405020304" pitchFamily="18" charset="0"/>
            </a:endParaRPr>
          </a:p>
          <a:p>
            <a:pPr marL="342900" marR="0" lvl="0" indent="-342900">
              <a:lnSpc>
                <a:spcPct val="115000"/>
              </a:lnSpc>
              <a:spcBef>
                <a:spcPts val="500"/>
              </a:spcBef>
              <a:spcAft>
                <a:spcPts val="1000"/>
              </a:spcAft>
              <a:buFont typeface="+mj-lt"/>
              <a:buAutoNum type="arabicPeriod"/>
              <a:tabLst>
                <a:tab pos="457200" algn="l"/>
              </a:tabLst>
            </a:pPr>
            <a:r>
              <a:rPr lang="en-US" sz="1800" b="1" dirty="0">
                <a:solidFill>
                  <a:schemeClr val="accent6"/>
                </a:solidFill>
                <a:effectLst/>
                <a:latin typeface="Roboto" panose="02000000000000000000" pitchFamily="2" charset="0"/>
                <a:ea typeface="Roboto" panose="02000000000000000000" pitchFamily="2" charset="0"/>
                <a:cs typeface="Calibri" panose="020F0502020204030204" pitchFamily="34" charset="0"/>
              </a:rPr>
              <a:t>The staff disagrees with the position taken in an advocacy ad.</a:t>
            </a:r>
            <a:endParaRPr lang="en-US" sz="1800" b="1" dirty="0">
              <a:solidFill>
                <a:schemeClr val="accent6"/>
              </a:solidFill>
              <a:effectLst/>
              <a:latin typeface="Roboto" panose="02000000000000000000" pitchFamily="2" charset="0"/>
              <a:ea typeface="Roboto" panose="02000000000000000000" pitchFamily="2" charset="0"/>
              <a:cs typeface="Times New Roman" panose="02020603050405020304" pitchFamily="18" charset="0"/>
            </a:endParaRPr>
          </a:p>
          <a:p>
            <a:pPr marL="342900" marR="0" lvl="0" indent="-342900">
              <a:lnSpc>
                <a:spcPct val="115000"/>
              </a:lnSpc>
              <a:spcBef>
                <a:spcPts val="500"/>
              </a:spcBef>
              <a:spcAft>
                <a:spcPts val="1000"/>
              </a:spcAft>
              <a:buFont typeface="+mj-lt"/>
              <a:buAutoNum type="arabicPeriod"/>
              <a:tabLst>
                <a:tab pos="457200" algn="l"/>
              </a:tabLst>
            </a:pPr>
            <a:r>
              <a:rPr lang="en-US" sz="1800" b="1" dirty="0">
                <a:solidFill>
                  <a:schemeClr val="accent6"/>
                </a:solidFill>
                <a:effectLst/>
                <a:latin typeface="Roboto" panose="02000000000000000000" pitchFamily="2" charset="0"/>
                <a:ea typeface="Roboto" panose="02000000000000000000" pitchFamily="2" charset="0"/>
                <a:cs typeface="Calibri" panose="020F0502020204030204" pitchFamily="34" charset="0"/>
              </a:rPr>
              <a:t>The staff chooses not to accept ads that concern specific controversial issues, such as abortion or birth control.</a:t>
            </a:r>
            <a:endParaRPr lang="en-US" sz="1800" b="1" dirty="0">
              <a:solidFill>
                <a:schemeClr val="accent6"/>
              </a:solidFill>
              <a:effectLst/>
              <a:latin typeface="Roboto" panose="02000000000000000000" pitchFamily="2" charset="0"/>
              <a:ea typeface="Roboto" panose="02000000000000000000" pitchFamily="2" charset="0"/>
              <a:cs typeface="Times New Roman" panose="02020603050405020304" pitchFamily="18" charset="0"/>
            </a:endParaRPr>
          </a:p>
          <a:p>
            <a:pPr marL="342900" marR="0" lvl="0" indent="-342900">
              <a:lnSpc>
                <a:spcPct val="115000"/>
              </a:lnSpc>
              <a:spcBef>
                <a:spcPts val="500"/>
              </a:spcBef>
              <a:spcAft>
                <a:spcPts val="1000"/>
              </a:spcAft>
              <a:buFont typeface="+mj-lt"/>
              <a:buAutoNum type="arabicPeriod"/>
              <a:tabLst>
                <a:tab pos="457200" algn="l"/>
              </a:tabLst>
            </a:pPr>
            <a:r>
              <a:rPr lang="en-US" sz="1800" b="1" dirty="0">
                <a:solidFill>
                  <a:schemeClr val="accent6"/>
                </a:solidFill>
                <a:effectLst/>
                <a:latin typeface="Roboto" panose="02000000000000000000" pitchFamily="2" charset="0"/>
                <a:ea typeface="Roboto" panose="02000000000000000000" pitchFamily="2" charset="0"/>
                <a:cs typeface="Calibri" panose="020F0502020204030204" pitchFamily="34" charset="0"/>
              </a:rPr>
              <a:t>The staff feels an ad promotes a product that is harmful to students.</a:t>
            </a:r>
            <a:endParaRPr lang="en-US" sz="1800" b="1" dirty="0">
              <a:solidFill>
                <a:schemeClr val="accent6"/>
              </a:solidFill>
              <a:effectLst/>
              <a:latin typeface="Roboto" panose="02000000000000000000" pitchFamily="2" charset="0"/>
              <a:ea typeface="Roboto" panose="02000000000000000000" pitchFamily="2" charset="0"/>
              <a:cs typeface="Times New Roman" panose="02020603050405020304" pitchFamily="18" charset="0"/>
            </a:endParaRPr>
          </a:p>
          <a:p>
            <a:endParaRPr lang="en-US" altLang="en-US" sz="1800" dirty="0">
              <a:ea typeface="ＭＳ Ｐゴシック" panose="020B0600070205080204" pitchFamily="34" charset="-128"/>
            </a:endParaRPr>
          </a:p>
          <a:p>
            <a:endParaRPr lang="en-US" altLang="en-US" sz="1100" dirty="0">
              <a:ea typeface="ＭＳ Ｐゴシック" panose="020B0600070205080204" pitchFamily="34" charset="-128"/>
            </a:endParaRPr>
          </a:p>
          <a:p>
            <a:pPr>
              <a:spcBef>
                <a:spcPts val="1500"/>
              </a:spcBef>
              <a:spcAft>
                <a:spcPts val="750"/>
              </a:spcAft>
            </a:pPr>
            <a:endParaRPr lang="en-US" altLang="en-US" sz="1800" dirty="0">
              <a:ea typeface="ＭＳ Ｐゴシック" panose="020B0600070205080204" pitchFamily="34" charset="-128"/>
            </a:endParaRPr>
          </a:p>
          <a:p>
            <a:pPr>
              <a:spcBef>
                <a:spcPts val="1500"/>
              </a:spcBef>
              <a:spcAft>
                <a:spcPts val="750"/>
              </a:spcAft>
            </a:pPr>
            <a:endParaRPr lang="en-US" altLang="en-US" dirty="0">
              <a:ea typeface="ＭＳ Ｐゴシック" panose="020B0600070205080204" pitchFamily="34" charset="-128"/>
            </a:endParaRPr>
          </a:p>
          <a:p>
            <a:pPr>
              <a:spcBef>
                <a:spcPts val="1500"/>
              </a:spcBef>
              <a:spcAft>
                <a:spcPts val="750"/>
              </a:spcAft>
            </a:pPr>
            <a:endParaRPr lang="en-US" dirty="0"/>
          </a:p>
          <a:p>
            <a:pPr marL="0" marR="0">
              <a:spcBef>
                <a:spcPts val="1500"/>
              </a:spcBef>
              <a:spcAft>
                <a:spcPts val="750"/>
              </a:spcAft>
            </a:pPr>
            <a:endParaRPr lang="en-US" dirty="0"/>
          </a:p>
          <a:p>
            <a:pPr marL="0" marR="0">
              <a:lnSpc>
                <a:spcPct val="115000"/>
              </a:lnSpc>
              <a:spcBef>
                <a:spcPts val="1500"/>
              </a:spcBef>
              <a:spcAft>
                <a:spcPts val="750"/>
              </a:spcAft>
            </a:pPr>
            <a:endParaRPr lang="en-US" dirty="0">
              <a:effectLst/>
              <a:latin typeface="Roboto  "/>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pPr>
            <a:endParaRPr lang="en-US" sz="2000" dirty="0">
              <a:latin typeface="Roboto" panose="02000000000000000000" pitchFamily="2" charset="0"/>
              <a:ea typeface="Roboto" panose="02000000000000000000" pitchFamily="2" charset="0"/>
              <a:cs typeface="Times New Roman" panose="02020603050405020304" pitchFamily="18" charset="0"/>
            </a:endParaRP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endParaRPr lang="en-US" sz="1800" dirty="0">
              <a:solidFill>
                <a:schemeClr val="tx1"/>
              </a:solidFill>
              <a:latin typeface="Roboto "/>
              <a:ea typeface="Roboto Light" panose="02000000000000000000" pitchFamily="2" charset="0"/>
            </a:endParaRP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endParaRPr lang="en-US" sz="1800" dirty="0">
              <a:solidFill>
                <a:schemeClr val="tx1"/>
              </a:solidFill>
              <a:latin typeface="Roboto "/>
              <a:ea typeface="Roboto Light" panose="02000000000000000000" pitchFamily="2" charset="0"/>
            </a:endParaRPr>
          </a:p>
        </p:txBody>
      </p:sp>
      <p:pic>
        <p:nvPicPr>
          <p:cNvPr id="4098" name="Picture 2" descr="Two Pear Designs Store | Yearbook, Senior pictures yearbook, Senior yearbook  ads">
            <a:extLst>
              <a:ext uri="{FF2B5EF4-FFF2-40B4-BE49-F238E27FC236}">
                <a16:creationId xmlns:a16="http://schemas.microsoft.com/office/drawing/2014/main" id="{D406DDFA-3858-4A4B-BA30-C340E9C16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74" y="244942"/>
            <a:ext cx="3673913" cy="318405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68473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BDDE87-F3CA-4432-A921-DB09D38EE53B}"/>
              </a:ext>
            </a:extLst>
          </p:cNvPr>
          <p:cNvSpPr txBox="1"/>
          <p:nvPr/>
        </p:nvSpPr>
        <p:spPr>
          <a:xfrm>
            <a:off x="490506" y="260392"/>
            <a:ext cx="103248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Roboto "/>
              <a:sym typeface="Calibri"/>
            </a:endParaRPr>
          </a:p>
        </p:txBody>
      </p:sp>
      <p:sp>
        <p:nvSpPr>
          <p:cNvPr id="5" name="TextBox 4">
            <a:extLst>
              <a:ext uri="{FF2B5EF4-FFF2-40B4-BE49-F238E27FC236}">
                <a16:creationId xmlns:a16="http://schemas.microsoft.com/office/drawing/2014/main" id="{ABCCA6F6-1409-49E1-A06B-2C6E9445B9A6}"/>
              </a:ext>
            </a:extLst>
          </p:cNvPr>
          <p:cNvSpPr txBox="1"/>
          <p:nvPr/>
        </p:nvSpPr>
        <p:spPr>
          <a:xfrm>
            <a:off x="345171" y="2101302"/>
            <a:ext cx="11542029" cy="30916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nSpc>
                <a:spcPct val="115000"/>
              </a:lnSpc>
              <a:spcBef>
                <a:spcPts val="500"/>
              </a:spcBef>
              <a:spcAft>
                <a:spcPts val="1000"/>
              </a:spcAft>
              <a:buFont typeface="Arial" panose="020B0604020202020204" pitchFamily="34" charset="0"/>
              <a:buChar char="•"/>
            </a:pPr>
            <a:r>
              <a:rPr lang="en-US" sz="1800" dirty="0">
                <a:effectLst/>
                <a:latin typeface="Roboto "/>
                <a:ea typeface="Times New Roman" panose="02020603050405020304" pitchFamily="18" charset="0"/>
                <a:cs typeface="Times New Roman" panose="02020603050405020304" pitchFamily="18" charset="0"/>
              </a:rPr>
              <a:t>Video/PowerPoint of Theme Development with Follow-up handouts and discussion.</a:t>
            </a:r>
          </a:p>
          <a:p>
            <a:pPr marL="285750" marR="0" indent="-285750">
              <a:lnSpc>
                <a:spcPct val="115000"/>
              </a:lnSpc>
              <a:spcBef>
                <a:spcPts val="500"/>
              </a:spcBef>
              <a:spcAft>
                <a:spcPts val="1000"/>
              </a:spcAft>
              <a:buFont typeface="Arial" panose="020B0604020202020204" pitchFamily="34" charset="0"/>
              <a:buChar char="•"/>
            </a:pPr>
            <a:r>
              <a:rPr lang="en-US" dirty="0">
                <a:latin typeface="Roboto "/>
                <a:ea typeface="Times New Roman" panose="02020603050405020304" pitchFamily="18" charset="0"/>
                <a:cs typeface="Times New Roman" panose="02020603050405020304" pitchFamily="18" charset="0"/>
              </a:rPr>
              <a:t>Six</a:t>
            </a:r>
            <a:r>
              <a:rPr lang="en-US" sz="1800" dirty="0">
                <a:effectLst/>
                <a:latin typeface="Roboto "/>
                <a:ea typeface="Times New Roman" panose="02020603050405020304" pitchFamily="18" charset="0"/>
                <a:cs typeface="Times New Roman" panose="02020603050405020304" pitchFamily="18" charset="0"/>
              </a:rPr>
              <a:t> activities, </a:t>
            </a:r>
            <a:r>
              <a:rPr lang="en-US" sz="1800" dirty="0">
                <a:solidFill>
                  <a:schemeClr val="accent6"/>
                </a:solidFill>
                <a:effectLst/>
                <a:latin typeface="Roboto Black" panose="02000000000000000000" pitchFamily="2" charset="0"/>
                <a:ea typeface="Roboto Black" panose="02000000000000000000" pitchFamily="2" charset="0"/>
                <a:cs typeface="Times New Roman" panose="02020603050405020304" pitchFamily="18" charset="0"/>
              </a:rPr>
              <a:t>(Ethics Getting Started, Definitions, First Amendment, Two on Copyright, and Advertisements and Ethics)</a:t>
            </a:r>
          </a:p>
          <a:p>
            <a:pPr marL="285750" marR="0" indent="-285750">
              <a:lnSpc>
                <a:spcPct val="115000"/>
              </a:lnSpc>
              <a:spcBef>
                <a:spcPts val="500"/>
              </a:spcBef>
              <a:spcAft>
                <a:spcPts val="1000"/>
              </a:spcAft>
              <a:buFont typeface="Arial" panose="020B0604020202020204" pitchFamily="34" charset="0"/>
              <a:buChar char="•"/>
            </a:pPr>
            <a:r>
              <a:rPr lang="en-US" sz="1800" dirty="0">
                <a:effectLst/>
                <a:latin typeface="Roboto "/>
                <a:ea typeface="Times New Roman" panose="02020603050405020304" pitchFamily="18" charset="0"/>
                <a:cs typeface="Times New Roman" panose="02020603050405020304" pitchFamily="18" charset="0"/>
              </a:rPr>
              <a:t>Resources-</a:t>
            </a:r>
            <a:r>
              <a:rPr lang="en-US" b="1" dirty="0">
                <a:solidFill>
                  <a:schemeClr val="accent6"/>
                </a:solidFill>
                <a:latin typeface="Roboto "/>
                <a:ea typeface="Times New Roman" panose="02020603050405020304" pitchFamily="18" charset="0"/>
                <a:cs typeface="Times New Roman" panose="02020603050405020304" pitchFamily="18" charset="0"/>
              </a:rPr>
              <a:t>Two PowerPoints on Ethics and the Law; Handouts/Readings on Ethics in advertising, NSPA code of Ethics, Yearbook Suite, Make the Commitment to Create an Ethical Yearbook, Ready Made Guiding Light, Copyright in the Time of Corona.</a:t>
            </a:r>
            <a:endParaRPr lang="en-US" sz="1800" b="1" dirty="0">
              <a:solidFill>
                <a:schemeClr val="accent6"/>
              </a:solidFill>
              <a:effectLst/>
              <a:latin typeface="Roboto "/>
              <a:ea typeface="Times New Roman" panose="02020603050405020304" pitchFamily="18" charset="0"/>
              <a:cs typeface="Times New Roman" panose="02020603050405020304" pitchFamily="18" charset="0"/>
            </a:endParaRPr>
          </a:p>
          <a:p>
            <a:pPr marL="285750" marR="0" indent="-285750">
              <a:lnSpc>
                <a:spcPct val="115000"/>
              </a:lnSpc>
              <a:spcBef>
                <a:spcPts val="500"/>
              </a:spcBef>
              <a:spcAft>
                <a:spcPts val="1000"/>
              </a:spcAft>
              <a:buFont typeface="Arial" panose="020B0604020202020204" pitchFamily="34" charset="0"/>
              <a:buChar char="•"/>
            </a:pPr>
            <a:r>
              <a:rPr lang="en-US" sz="1800" dirty="0">
                <a:effectLst/>
                <a:latin typeface="Roboto "/>
                <a:ea typeface="Times New Roman" panose="02020603050405020304" pitchFamily="18" charset="0"/>
                <a:cs typeface="Times New Roman" panose="02020603050405020304" pitchFamily="18" charset="0"/>
              </a:rPr>
              <a:t>Evaluation of Mod 10(Two </a:t>
            </a:r>
            <a:r>
              <a:rPr lang="en-US" dirty="0">
                <a:latin typeface="Roboto "/>
                <a:ea typeface="Times New Roman" panose="02020603050405020304" pitchFamily="18" charset="0"/>
                <a:cs typeface="Times New Roman" panose="02020603050405020304" pitchFamily="18" charset="0"/>
              </a:rPr>
              <a:t>Quizzes</a:t>
            </a:r>
            <a:r>
              <a:rPr lang="en-US" sz="1800" dirty="0">
                <a:effectLst/>
                <a:latin typeface="Roboto "/>
                <a:ea typeface="Times New Roman" panose="02020603050405020304" pitchFamily="18" charset="0"/>
                <a:cs typeface="Times New Roman" panose="02020603050405020304" pitchFamily="18" charset="0"/>
              </a:rPr>
              <a:t>) </a:t>
            </a:r>
            <a:r>
              <a:rPr lang="en-US" sz="1800" b="1" dirty="0">
                <a:solidFill>
                  <a:schemeClr val="accent6"/>
                </a:solidFill>
                <a:effectLst/>
                <a:latin typeface="Roboto "/>
                <a:ea typeface="Times New Roman" panose="02020603050405020304" pitchFamily="18" charset="0"/>
                <a:cs typeface="Times New Roman" panose="02020603050405020304" pitchFamily="18" charset="0"/>
              </a:rPr>
              <a:t>(Objective and Subjective</a:t>
            </a:r>
            <a:r>
              <a:rPr lang="en-US" sz="1800" dirty="0">
                <a:solidFill>
                  <a:schemeClr val="accent6"/>
                </a:solidFill>
                <a:effectLst/>
                <a:latin typeface="Roboto "/>
                <a:ea typeface="Times New Roman" panose="02020603050405020304" pitchFamily="18" charset="0"/>
                <a:cs typeface="Times New Roman" panose="02020603050405020304" pitchFamily="18" charset="0"/>
              </a:rPr>
              <a:t>)</a:t>
            </a:r>
            <a:r>
              <a:rPr lang="en-US" sz="1800" dirty="0">
                <a:effectLst/>
                <a:latin typeface="Roboto "/>
                <a:ea typeface="Times New Roman" panose="02020603050405020304" pitchFamily="18" charset="0"/>
                <a:cs typeface="Times New Roman" panose="02020603050405020304" pitchFamily="18" charset="0"/>
              </a:rPr>
              <a:t>, and Assessment</a:t>
            </a:r>
            <a:endParaRPr lang="en-US" sz="1800" dirty="0">
              <a:solidFill>
                <a:schemeClr val="accent6"/>
              </a:solidFill>
              <a:latin typeface="Roboto Black" panose="02000000000000000000" pitchFamily="2" charset="0"/>
              <a:ea typeface="Roboto Black" panose="02000000000000000000"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id="{FC54A069-1D6F-4E7C-AFC9-60F6706BBE4D}"/>
              </a:ext>
            </a:extLst>
          </p:cNvPr>
          <p:cNvSpPr txBox="1"/>
          <p:nvPr/>
        </p:nvSpPr>
        <p:spPr>
          <a:xfrm>
            <a:off x="708520" y="72675"/>
            <a:ext cx="5480344"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6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Mod 10</a:t>
            </a:r>
          </a:p>
        </p:txBody>
      </p:sp>
      <p:sp>
        <p:nvSpPr>
          <p:cNvPr id="9" name="TextBox 8">
            <a:extLst>
              <a:ext uri="{FF2B5EF4-FFF2-40B4-BE49-F238E27FC236}">
                <a16:creationId xmlns:a16="http://schemas.microsoft.com/office/drawing/2014/main" id="{65AADBDF-6812-4283-9BAA-8D2DFF1A9764}"/>
              </a:ext>
            </a:extLst>
          </p:cNvPr>
          <p:cNvSpPr txBox="1"/>
          <p:nvPr/>
        </p:nvSpPr>
        <p:spPr>
          <a:xfrm>
            <a:off x="2561544" y="1108168"/>
            <a:ext cx="3669708"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00B050"/>
                </a:solidFill>
                <a:effectLst/>
                <a:uFillTx/>
                <a:latin typeface="Roboto Light" panose="02000000000000000000" pitchFamily="2" charset="0"/>
                <a:ea typeface="Roboto Light" panose="02000000000000000000" pitchFamily="2" charset="0"/>
                <a:sym typeface="Calibri"/>
              </a:rPr>
              <a:t>Possibilities</a:t>
            </a:r>
          </a:p>
        </p:txBody>
      </p:sp>
      <p:sp>
        <p:nvSpPr>
          <p:cNvPr id="10" name="TextBox 9">
            <a:extLst>
              <a:ext uri="{FF2B5EF4-FFF2-40B4-BE49-F238E27FC236}">
                <a16:creationId xmlns:a16="http://schemas.microsoft.com/office/drawing/2014/main" id="{678492A7-5BB9-45E3-A8B9-3A857E2215A1}"/>
              </a:ext>
            </a:extLst>
          </p:cNvPr>
          <p:cNvSpPr txBox="1"/>
          <p:nvPr/>
        </p:nvSpPr>
        <p:spPr>
          <a:xfrm>
            <a:off x="9531559" y="387560"/>
            <a:ext cx="2077081"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tx1"/>
                </a:solidFill>
                <a:effectLst/>
                <a:uFillTx/>
                <a:latin typeface="Roboto Light" panose="02000000000000000000" pitchFamily="2" charset="0"/>
                <a:ea typeface="Roboto Light" panose="02000000000000000000" pitchFamily="2" charset="0"/>
                <a:sym typeface="Calibri"/>
              </a:rPr>
              <a:t>It is a Mod: </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6"/>
                </a:solidFill>
                <a:effectLst/>
                <a:uFillTx/>
                <a:latin typeface="Roboto Light" panose="02000000000000000000" pitchFamily="2" charset="0"/>
                <a:ea typeface="Roboto Light" panose="02000000000000000000" pitchFamily="2" charset="0"/>
                <a:sym typeface="Calibri"/>
              </a:rPr>
              <a:t>Do the items that is best for your staff</a:t>
            </a:r>
            <a:r>
              <a:rPr kumimoji="0" lang="en-US" sz="1800" b="0" i="0" u="none" strike="noStrike" cap="none" spc="0" normalizeH="0" baseline="0" dirty="0">
                <a:ln>
                  <a:noFill/>
                </a:ln>
                <a:solidFill>
                  <a:srgbClr val="000000"/>
                </a:solidFill>
                <a:effectLst/>
                <a:uFillTx/>
                <a:latin typeface="Roboto Light" panose="02000000000000000000" pitchFamily="2" charset="0"/>
                <a:ea typeface="Roboto Light" panose="02000000000000000000" pitchFamily="2" charset="0"/>
                <a:sym typeface="Calibri"/>
              </a:rPr>
              <a: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84159-EC8A-4698-A9C4-3B9CBCBE4DF0}"/>
              </a:ext>
            </a:extLst>
          </p:cNvPr>
          <p:cNvSpPr txBox="1"/>
          <p:nvPr/>
        </p:nvSpPr>
        <p:spPr>
          <a:xfrm>
            <a:off x="4584109" y="1374525"/>
            <a:ext cx="615252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I Should Have</a:t>
            </a:r>
          </a:p>
        </p:txBody>
      </p:sp>
      <p:sp>
        <p:nvSpPr>
          <p:cNvPr id="3" name="TextBox 2">
            <a:extLst>
              <a:ext uri="{FF2B5EF4-FFF2-40B4-BE49-F238E27FC236}">
                <a16:creationId xmlns:a16="http://schemas.microsoft.com/office/drawing/2014/main" id="{3783BF23-B15F-4CB6-84AC-B3A6B0529D27}"/>
              </a:ext>
            </a:extLst>
          </p:cNvPr>
          <p:cNvSpPr txBox="1"/>
          <p:nvPr/>
        </p:nvSpPr>
        <p:spPr>
          <a:xfrm>
            <a:off x="8132712" y="2161741"/>
            <a:ext cx="403910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00B050"/>
                </a:solidFill>
                <a:effectLst/>
                <a:uFillTx/>
                <a:latin typeface="Roboto Light" panose="02000000000000000000" pitchFamily="2" charset="0"/>
                <a:ea typeface="Roboto Light" panose="02000000000000000000" pitchFamily="2" charset="0"/>
                <a:sym typeface="Calibri"/>
              </a:rPr>
              <a:t>Known That!</a:t>
            </a:r>
          </a:p>
        </p:txBody>
      </p:sp>
      <p:sp>
        <p:nvSpPr>
          <p:cNvPr id="4" name="TextBox 3">
            <a:extLst>
              <a:ext uri="{FF2B5EF4-FFF2-40B4-BE49-F238E27FC236}">
                <a16:creationId xmlns:a16="http://schemas.microsoft.com/office/drawing/2014/main" id="{25B97835-8723-497F-812B-5E9B9E289B4C}"/>
              </a:ext>
            </a:extLst>
          </p:cNvPr>
          <p:cNvSpPr txBox="1"/>
          <p:nvPr/>
        </p:nvSpPr>
        <p:spPr>
          <a:xfrm>
            <a:off x="333060" y="3875603"/>
            <a:ext cx="5068561"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Mod 10:</a:t>
            </a:r>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Roboto "/>
                <a:ea typeface="Roboto Light" panose="02000000000000000000" pitchFamily="2" charset="0"/>
                <a:sym typeface="Calibri"/>
              </a:rPr>
              <a:t>Journalism and Ethics</a:t>
            </a:r>
          </a:p>
        </p:txBody>
      </p:sp>
      <p:pic>
        <p:nvPicPr>
          <p:cNvPr id="12" name="Picture 11" descr="A picture containing drawing&#10;&#10;Description automatically generated">
            <a:extLst>
              <a:ext uri="{FF2B5EF4-FFF2-40B4-BE49-F238E27FC236}">
                <a16:creationId xmlns:a16="http://schemas.microsoft.com/office/drawing/2014/main" id="{6E717F3D-F974-480A-B9F8-5F1D59A90B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080" y="2383092"/>
            <a:ext cx="2770632" cy="4541520"/>
          </a:xfrm>
          <a:prstGeom prst="rect">
            <a:avLst/>
          </a:prstGeom>
        </p:spPr>
      </p:pic>
      <p:sp>
        <p:nvSpPr>
          <p:cNvPr id="13" name="TextBox 12">
            <a:extLst>
              <a:ext uri="{FF2B5EF4-FFF2-40B4-BE49-F238E27FC236}">
                <a16:creationId xmlns:a16="http://schemas.microsoft.com/office/drawing/2014/main" id="{F315B830-AF9D-4EC5-8F28-E3DDFF6E8AEF}"/>
              </a:ext>
            </a:extLst>
          </p:cNvPr>
          <p:cNvSpPr txBox="1"/>
          <p:nvPr/>
        </p:nvSpPr>
        <p:spPr>
          <a:xfrm>
            <a:off x="7963154" y="6061685"/>
            <a:ext cx="403910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Roboto Black" panose="02000000000000000000" pitchFamily="2" charset="0"/>
                <a:ea typeface="Roboto Black" panose="02000000000000000000" pitchFamily="2" charset="0"/>
                <a:sym typeface="Calibri"/>
              </a:rPr>
              <a:t>Blaze</a:t>
            </a:r>
            <a:r>
              <a:rPr kumimoji="0" lang="en-US" sz="2400" b="0" i="0" u="none" strike="noStrike" cap="none" spc="0" normalizeH="0" baseline="0" dirty="0">
                <a:ln>
                  <a:noFill/>
                </a:ln>
                <a:solidFill>
                  <a:schemeClr val="accent6"/>
                </a:solidFill>
                <a:effectLst/>
                <a:uFillTx/>
                <a:latin typeface="Roboto  "/>
                <a:sym typeface="Calibri"/>
              </a:rPr>
              <a:t> Bucks</a:t>
            </a:r>
          </a:p>
        </p:txBody>
      </p:sp>
    </p:spTree>
    <p:extLst>
      <p:ext uri="{BB962C8B-B14F-4D97-AF65-F5344CB8AC3E}">
        <p14:creationId xmlns:p14="http://schemas.microsoft.com/office/powerpoint/2010/main" val="298176505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BDDE87-F3CA-4432-A921-DB09D38EE53B}"/>
              </a:ext>
            </a:extLst>
          </p:cNvPr>
          <p:cNvSpPr txBox="1"/>
          <p:nvPr/>
        </p:nvSpPr>
        <p:spPr>
          <a:xfrm>
            <a:off x="490506" y="260392"/>
            <a:ext cx="103248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Roboto "/>
              <a:sym typeface="Calibri"/>
            </a:endParaRPr>
          </a:p>
        </p:txBody>
      </p:sp>
      <p:sp>
        <p:nvSpPr>
          <p:cNvPr id="5" name="TextBox 4">
            <a:extLst>
              <a:ext uri="{FF2B5EF4-FFF2-40B4-BE49-F238E27FC236}">
                <a16:creationId xmlns:a16="http://schemas.microsoft.com/office/drawing/2014/main" id="{ABCCA6F6-1409-49E1-A06B-2C6E9445B9A6}"/>
              </a:ext>
            </a:extLst>
          </p:cNvPr>
          <p:cNvSpPr txBox="1"/>
          <p:nvPr/>
        </p:nvSpPr>
        <p:spPr>
          <a:xfrm>
            <a:off x="6739915" y="1719791"/>
            <a:ext cx="5147285" cy="41134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nSpc>
                <a:spcPct val="115000"/>
              </a:lnSpc>
              <a:spcBef>
                <a:spcPts val="500"/>
              </a:spcBef>
              <a:spcAft>
                <a:spcPts val="1000"/>
              </a:spcAft>
              <a:buFont typeface="Arial" panose="020B0604020202020204" pitchFamily="34" charset="0"/>
              <a:buChar char="•"/>
            </a:pPr>
            <a:r>
              <a:rPr lang="en-US" sz="1800" dirty="0">
                <a:effectLst/>
                <a:latin typeface="Roboto "/>
                <a:ea typeface="Times New Roman" panose="02020603050405020304" pitchFamily="18" charset="0"/>
                <a:cs typeface="Times New Roman" panose="02020603050405020304" pitchFamily="18" charset="0"/>
              </a:rPr>
              <a:t>Each Mod Lesson I will begin with a challenging, fun question.</a:t>
            </a:r>
          </a:p>
          <a:p>
            <a:pPr marL="285750" marR="0" indent="-285750">
              <a:lnSpc>
                <a:spcPct val="115000"/>
              </a:lnSpc>
              <a:spcBef>
                <a:spcPts val="500"/>
              </a:spcBef>
              <a:spcAft>
                <a:spcPts val="1000"/>
              </a:spcAft>
              <a:buFont typeface="Arial" panose="020B0604020202020204" pitchFamily="34" charset="0"/>
              <a:buChar char="•"/>
            </a:pPr>
            <a:r>
              <a:rPr lang="en-US" sz="1800" dirty="0">
                <a:effectLst/>
                <a:latin typeface="Roboto "/>
                <a:ea typeface="+mj-ea"/>
                <a:cs typeface="Times New Roman" panose="02020603050405020304" pitchFamily="18" charset="0"/>
              </a:rPr>
              <a:t>At end of lesson, I will give you the answer.</a:t>
            </a:r>
          </a:p>
          <a:p>
            <a:pPr marL="285750" marR="0" indent="-285750">
              <a:lnSpc>
                <a:spcPct val="115000"/>
              </a:lnSpc>
              <a:spcBef>
                <a:spcPts val="500"/>
              </a:spcBef>
              <a:spcAft>
                <a:spcPts val="1000"/>
              </a:spcAft>
              <a:buFont typeface="Arial" panose="020B0604020202020204" pitchFamily="34" charset="0"/>
              <a:buChar char="•"/>
            </a:pPr>
            <a:r>
              <a:rPr lang="en-US" sz="1800" dirty="0">
                <a:effectLst/>
                <a:latin typeface="Roboto "/>
                <a:ea typeface="+mj-ea"/>
                <a:cs typeface="Times New Roman" panose="02020603050405020304" pitchFamily="18" charset="0"/>
              </a:rPr>
              <a:t>Each week, two winners of $5.00 Starbucks Gift Card.</a:t>
            </a:r>
          </a:p>
          <a:p>
            <a:pPr marL="285750" marR="0" indent="-285750">
              <a:lnSpc>
                <a:spcPct val="115000"/>
              </a:lnSpc>
              <a:spcBef>
                <a:spcPts val="500"/>
              </a:spcBef>
              <a:spcAft>
                <a:spcPts val="1000"/>
              </a:spcAft>
              <a:buFont typeface="Arial" panose="020B0604020202020204" pitchFamily="34" charset="0"/>
              <a:buChar char="•"/>
            </a:pPr>
            <a:r>
              <a:rPr lang="en-US" dirty="0">
                <a:latin typeface="Roboto "/>
                <a:cs typeface="Times New Roman" panose="02020603050405020304" pitchFamily="18" charset="0"/>
              </a:rPr>
              <a:t>Staffs will be on different Mods, but no problem!</a:t>
            </a:r>
          </a:p>
          <a:p>
            <a:pPr marL="285750" marR="0" indent="-285750">
              <a:lnSpc>
                <a:spcPct val="115000"/>
              </a:lnSpc>
              <a:spcBef>
                <a:spcPts val="500"/>
              </a:spcBef>
              <a:spcAft>
                <a:spcPts val="1000"/>
              </a:spcAft>
              <a:buFont typeface="Arial" panose="020B0604020202020204" pitchFamily="34" charset="0"/>
              <a:buChar char="•"/>
            </a:pPr>
            <a:r>
              <a:rPr lang="en-US" sz="1800" dirty="0">
                <a:effectLst/>
                <a:latin typeface="Roboto "/>
                <a:ea typeface="+mj-ea"/>
                <a:cs typeface="Times New Roman" panose="02020603050405020304" pitchFamily="18" charset="0"/>
              </a:rPr>
              <a:t>Let’s have some fun!</a:t>
            </a:r>
          </a:p>
          <a:p>
            <a:pPr marL="285750" marR="0" indent="-285750">
              <a:lnSpc>
                <a:spcPct val="115000"/>
              </a:lnSpc>
              <a:spcBef>
                <a:spcPts val="500"/>
              </a:spcBef>
              <a:spcAft>
                <a:spcPts val="1000"/>
              </a:spcAft>
              <a:buFont typeface="Arial" panose="020B0604020202020204" pitchFamily="34" charset="0"/>
              <a:buChar char="•"/>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6" name="TextBox 15">
            <a:extLst>
              <a:ext uri="{FF2B5EF4-FFF2-40B4-BE49-F238E27FC236}">
                <a16:creationId xmlns:a16="http://schemas.microsoft.com/office/drawing/2014/main" id="{955615C3-44F8-4BA2-B86E-FFE4BA88ABFC}"/>
              </a:ext>
            </a:extLst>
          </p:cNvPr>
          <p:cNvSpPr txBox="1"/>
          <p:nvPr/>
        </p:nvSpPr>
        <p:spPr>
          <a:xfrm>
            <a:off x="248293" y="133122"/>
            <a:ext cx="615252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a:ln>
                  <a:noFill/>
                </a:ln>
                <a:solidFill>
                  <a:srgbClr val="000000"/>
                </a:solidFill>
                <a:effectLst/>
                <a:uFillTx/>
                <a:latin typeface="Roboto Black" panose="02000000000000000000" pitchFamily="2" charset="0"/>
                <a:ea typeface="Roboto Black" panose="02000000000000000000" pitchFamily="2" charset="0"/>
                <a:sym typeface="Calibri"/>
              </a:rPr>
              <a:t>I Should Have</a:t>
            </a:r>
          </a:p>
        </p:txBody>
      </p:sp>
      <p:sp>
        <p:nvSpPr>
          <p:cNvPr id="18" name="TextBox 17">
            <a:extLst>
              <a:ext uri="{FF2B5EF4-FFF2-40B4-BE49-F238E27FC236}">
                <a16:creationId xmlns:a16="http://schemas.microsoft.com/office/drawing/2014/main" id="{18E7DB28-A0DD-4B81-8C89-1A5AC4A519B8}"/>
              </a:ext>
            </a:extLst>
          </p:cNvPr>
          <p:cNvSpPr txBox="1"/>
          <p:nvPr/>
        </p:nvSpPr>
        <p:spPr>
          <a:xfrm>
            <a:off x="3796896" y="920338"/>
            <a:ext cx="403910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00B050"/>
                </a:solidFill>
                <a:effectLst/>
                <a:uFillTx/>
                <a:latin typeface="Roboto Light" panose="02000000000000000000" pitchFamily="2" charset="0"/>
                <a:ea typeface="Roboto Light" panose="02000000000000000000" pitchFamily="2" charset="0"/>
                <a:sym typeface="Calibri"/>
              </a:rPr>
              <a:t>Known That!</a:t>
            </a:r>
          </a:p>
        </p:txBody>
      </p:sp>
      <p:pic>
        <p:nvPicPr>
          <p:cNvPr id="20" name="Picture 19" descr="A picture containing drawing&#10;&#10;Description automatically generated">
            <a:extLst>
              <a:ext uri="{FF2B5EF4-FFF2-40B4-BE49-F238E27FC236}">
                <a16:creationId xmlns:a16="http://schemas.microsoft.com/office/drawing/2014/main" id="{F104C96D-EBB4-42C4-8B75-27CB9503FE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264" y="1268859"/>
            <a:ext cx="2770632" cy="4541520"/>
          </a:xfrm>
          <a:prstGeom prst="rect">
            <a:avLst/>
          </a:prstGeom>
        </p:spPr>
      </p:pic>
      <p:sp>
        <p:nvSpPr>
          <p:cNvPr id="22" name="TextBox 21">
            <a:extLst>
              <a:ext uri="{FF2B5EF4-FFF2-40B4-BE49-F238E27FC236}">
                <a16:creationId xmlns:a16="http://schemas.microsoft.com/office/drawing/2014/main" id="{4426EB12-428B-4607-942A-6067364D67A5}"/>
              </a:ext>
            </a:extLst>
          </p:cNvPr>
          <p:cNvSpPr txBox="1"/>
          <p:nvPr/>
        </p:nvSpPr>
        <p:spPr>
          <a:xfrm>
            <a:off x="3627338" y="4947452"/>
            <a:ext cx="403910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Roboto Black" panose="02000000000000000000" pitchFamily="2" charset="0"/>
                <a:ea typeface="Roboto Black" panose="02000000000000000000" pitchFamily="2" charset="0"/>
                <a:sym typeface="Calibri"/>
              </a:rPr>
              <a:t>Blaze</a:t>
            </a:r>
            <a:r>
              <a:rPr kumimoji="0" lang="en-US" sz="2400" b="0" i="0" u="none" strike="noStrike" cap="none" spc="0" normalizeH="0" baseline="0" dirty="0">
                <a:ln>
                  <a:noFill/>
                </a:ln>
                <a:solidFill>
                  <a:schemeClr val="accent6"/>
                </a:solidFill>
                <a:effectLst/>
                <a:uFillTx/>
                <a:latin typeface="Roboto  "/>
                <a:sym typeface="Calibri"/>
              </a:rPr>
              <a:t> Bucks</a:t>
            </a:r>
          </a:p>
        </p:txBody>
      </p:sp>
    </p:spTree>
    <p:extLst>
      <p:ext uri="{BB962C8B-B14F-4D97-AF65-F5344CB8AC3E}">
        <p14:creationId xmlns:p14="http://schemas.microsoft.com/office/powerpoint/2010/main" val="1355861613"/>
      </p:ext>
    </p:extLst>
  </p:cSld>
  <p:clrMapOvr>
    <a:masterClrMapping/>
  </p:clrMapOvr>
  <p:transition spd="med"/>
</p:sld>
</file>

<file path=ppt/theme/theme1.xml><?xml version="1.0" encoding="utf-8"?>
<a:theme xmlns:a="http://schemas.openxmlformats.org/drawingml/2006/main" name="Office Theme">
  <a:themeElements>
    <a:clrScheme name="AA COLORS 1">
      <a:dk1>
        <a:srgbClr val="000000"/>
      </a:dk1>
      <a:lt1>
        <a:srgbClr val="FFFFFF"/>
      </a:lt1>
      <a:dk2>
        <a:srgbClr val="A7A7A7"/>
      </a:dk2>
      <a:lt2>
        <a:srgbClr val="535353"/>
      </a:lt2>
      <a:accent1>
        <a:srgbClr val="038AA9"/>
      </a:accent1>
      <a:accent2>
        <a:srgbClr val="69D6A3"/>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6541</TotalTime>
  <Words>1438</Words>
  <Application>Microsoft Office PowerPoint</Application>
  <PresentationFormat>Widescreen</PresentationFormat>
  <Paragraphs>148</Paragraphs>
  <Slides>13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Calibri</vt:lpstr>
      <vt:lpstr>Flieger</vt:lpstr>
      <vt:lpstr>Helvetica Neue</vt:lpstr>
      <vt:lpstr>Helvetica Neue Condensed Black</vt:lpstr>
      <vt:lpstr>Roboto</vt:lpstr>
      <vt:lpstr>Roboto </vt:lpstr>
      <vt:lpstr>Roboto  </vt:lpstr>
      <vt:lpstr>Roboto Black</vt:lpstr>
      <vt:lpstr>Roboto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Mateski</dc:creator>
  <cp:lastModifiedBy>Blaze Hayes</cp:lastModifiedBy>
  <cp:revision>266</cp:revision>
  <dcterms:modified xsi:type="dcterms:W3CDTF">2020-12-18T16:11:02Z</dcterms:modified>
</cp:coreProperties>
</file>